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7" r:id="rId3"/>
    <p:sldId id="274" r:id="rId4"/>
    <p:sldId id="259" r:id="rId5"/>
    <p:sldId id="260" r:id="rId6"/>
    <p:sldId id="261" r:id="rId7"/>
    <p:sldId id="258" r:id="rId8"/>
    <p:sldId id="262" r:id="rId9"/>
    <p:sldId id="263" r:id="rId10"/>
    <p:sldId id="264" r:id="rId11"/>
    <p:sldId id="265" r:id="rId12"/>
    <p:sldId id="267" r:id="rId13"/>
    <p:sldId id="266" r:id="rId14"/>
    <p:sldId id="268" r:id="rId15"/>
    <p:sldId id="270" r:id="rId16"/>
    <p:sldId id="269" r:id="rId17"/>
    <p:sldId id="271" r:id="rId18"/>
    <p:sldId id="276" r:id="rId19"/>
    <p:sldId id="277" r:id="rId20"/>
    <p:sldId id="272" r:id="rId21"/>
  </p:sldIdLst>
  <p:sldSz cx="9144000" cy="5143500" type="screen16x9"/>
  <p:notesSz cx="6858000" cy="9144000"/>
  <p:embeddedFontLst>
    <p:embeddedFont>
      <p:font typeface="Cambria" panose="02040503050406030204" pitchFamily="18" charset="0"/>
      <p:regular r:id="rId23"/>
      <p:bold r:id="rId24"/>
      <p:italic r:id="rId25"/>
      <p:boldItalic r:id="rId26"/>
    </p:embeddedFont>
    <p:embeddedFont>
      <p:font typeface="Raleway" panose="020B0604020202020204" charset="0"/>
      <p:regular r:id="rId27"/>
      <p:bold r:id="rId28"/>
      <p:italic r:id="rId29"/>
      <p:boldItalic r:id="rId30"/>
    </p:embeddedFont>
    <p:embeddedFont>
      <p:font typeface="Book Antiqua" panose="02040602050305030304" pitchFamily="18" charset="0"/>
      <p:regular r:id="rId31"/>
      <p:bold r:id="rId32"/>
      <p:italic r:id="rId33"/>
      <p:boldItalic r:id="rId34"/>
    </p:embeddedFont>
    <p:embeddedFont>
      <p:font typeface="Libre Baskerville" panose="020B0604020202020204" charset="0"/>
      <p:regular r:id="rId35"/>
      <p:bold r:id="rId36"/>
      <p:italic r:id="rId37"/>
    </p:embeddedFont>
    <p:embeddedFont>
      <p:font typeface="Lato" panose="020B060402020202020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D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16" autoAdjust="0"/>
    <p:restoredTop sz="94956" autoAdjust="0"/>
  </p:normalViewPr>
  <p:slideViewPr>
    <p:cSldViewPr snapToGrid="0">
      <p:cViewPr varScale="1">
        <p:scale>
          <a:sx n="85" d="100"/>
          <a:sy n="85" d="100"/>
        </p:scale>
        <p:origin x="1014" y="7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font" Target="fonts/font19.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tha sivam. C" userId="0abfae429894d887" providerId="LiveId" clId="{B08D96D4-3644-41BF-A841-2E46E0502E10}"/>
    <pc:docChg chg="modSld">
      <pc:chgData name="satha sivam. C" userId="0abfae429894d887" providerId="LiveId" clId="{B08D96D4-3644-41BF-A841-2E46E0502E10}" dt="2023-09-15T05:55:11.585" v="48"/>
      <pc:docMkLst>
        <pc:docMk/>
      </pc:docMkLst>
      <pc:sldChg chg="modTransition">
        <pc:chgData name="satha sivam. C" userId="0abfae429894d887" providerId="LiveId" clId="{B08D96D4-3644-41BF-A841-2E46E0502E10}" dt="2023-09-15T05:52:30.511" v="26"/>
        <pc:sldMkLst>
          <pc:docMk/>
          <pc:sldMk cId="0" sldId="256"/>
        </pc:sldMkLst>
      </pc:sldChg>
      <pc:sldChg chg="modTransition">
        <pc:chgData name="satha sivam. C" userId="0abfae429894d887" providerId="LiveId" clId="{B08D96D4-3644-41BF-A841-2E46E0502E10}" dt="2023-09-15T05:53:07.736" v="30"/>
        <pc:sldMkLst>
          <pc:docMk/>
          <pc:sldMk cId="0" sldId="257"/>
        </pc:sldMkLst>
      </pc:sldChg>
      <pc:sldChg chg="modTransition">
        <pc:chgData name="satha sivam. C" userId="0abfae429894d887" providerId="LiveId" clId="{B08D96D4-3644-41BF-A841-2E46E0502E10}" dt="2023-09-15T05:53:49.792" v="34"/>
        <pc:sldMkLst>
          <pc:docMk/>
          <pc:sldMk cId="0" sldId="258"/>
        </pc:sldMkLst>
      </pc:sldChg>
      <pc:sldChg chg="modTransition modAnim">
        <pc:chgData name="satha sivam. C" userId="0abfae429894d887" providerId="LiveId" clId="{B08D96D4-3644-41BF-A841-2E46E0502E10}" dt="2023-09-15T05:53:33.401" v="31"/>
        <pc:sldMkLst>
          <pc:docMk/>
          <pc:sldMk cId="0" sldId="259"/>
        </pc:sldMkLst>
      </pc:sldChg>
      <pc:sldChg chg="modTransition">
        <pc:chgData name="satha sivam. C" userId="0abfae429894d887" providerId="LiveId" clId="{B08D96D4-3644-41BF-A841-2E46E0502E10}" dt="2023-09-15T05:53:38.216" v="32"/>
        <pc:sldMkLst>
          <pc:docMk/>
          <pc:sldMk cId="2221611329" sldId="260"/>
        </pc:sldMkLst>
      </pc:sldChg>
      <pc:sldChg chg="modTransition">
        <pc:chgData name="satha sivam. C" userId="0abfae429894d887" providerId="LiveId" clId="{B08D96D4-3644-41BF-A841-2E46E0502E10}" dt="2023-09-15T05:53:44.984" v="33"/>
        <pc:sldMkLst>
          <pc:docMk/>
          <pc:sldMk cId="844338809" sldId="261"/>
        </pc:sldMkLst>
      </pc:sldChg>
      <pc:sldChg chg="modTransition">
        <pc:chgData name="satha sivam. C" userId="0abfae429894d887" providerId="LiveId" clId="{B08D96D4-3644-41BF-A841-2E46E0502E10}" dt="2023-09-15T05:53:56.722" v="35"/>
        <pc:sldMkLst>
          <pc:docMk/>
          <pc:sldMk cId="110894518" sldId="262"/>
        </pc:sldMkLst>
      </pc:sldChg>
      <pc:sldChg chg="modTransition">
        <pc:chgData name="satha sivam. C" userId="0abfae429894d887" providerId="LiveId" clId="{B08D96D4-3644-41BF-A841-2E46E0502E10}" dt="2023-09-15T05:54:00.696" v="36"/>
        <pc:sldMkLst>
          <pc:docMk/>
          <pc:sldMk cId="1944277528" sldId="263"/>
        </pc:sldMkLst>
      </pc:sldChg>
      <pc:sldChg chg="modTransition">
        <pc:chgData name="satha sivam. C" userId="0abfae429894d887" providerId="LiveId" clId="{B08D96D4-3644-41BF-A841-2E46E0502E10}" dt="2023-09-15T05:54:05.279" v="37"/>
        <pc:sldMkLst>
          <pc:docMk/>
          <pc:sldMk cId="1749029500" sldId="264"/>
        </pc:sldMkLst>
      </pc:sldChg>
      <pc:sldChg chg="modTransition">
        <pc:chgData name="satha sivam. C" userId="0abfae429894d887" providerId="LiveId" clId="{B08D96D4-3644-41BF-A841-2E46E0502E10}" dt="2023-09-15T05:54:08.864" v="38"/>
        <pc:sldMkLst>
          <pc:docMk/>
          <pc:sldMk cId="2310867887" sldId="265"/>
        </pc:sldMkLst>
      </pc:sldChg>
      <pc:sldChg chg="modTransition">
        <pc:chgData name="satha sivam. C" userId="0abfae429894d887" providerId="LiveId" clId="{B08D96D4-3644-41BF-A841-2E46E0502E10}" dt="2023-09-15T05:54:46.269" v="41"/>
        <pc:sldMkLst>
          <pc:docMk/>
          <pc:sldMk cId="1983629966" sldId="266"/>
        </pc:sldMkLst>
      </pc:sldChg>
      <pc:sldChg chg="modTransition">
        <pc:chgData name="satha sivam. C" userId="0abfae429894d887" providerId="LiveId" clId="{B08D96D4-3644-41BF-A841-2E46E0502E10}" dt="2023-09-15T05:54:11.720" v="39"/>
        <pc:sldMkLst>
          <pc:docMk/>
          <pc:sldMk cId="3960717914" sldId="267"/>
        </pc:sldMkLst>
      </pc:sldChg>
      <pc:sldChg chg="modTransition">
        <pc:chgData name="satha sivam. C" userId="0abfae429894d887" providerId="LiveId" clId="{B08D96D4-3644-41BF-A841-2E46E0502E10}" dt="2023-09-15T05:54:50.360" v="42"/>
        <pc:sldMkLst>
          <pc:docMk/>
          <pc:sldMk cId="1298127507" sldId="268"/>
        </pc:sldMkLst>
      </pc:sldChg>
      <pc:sldChg chg="modTransition">
        <pc:chgData name="satha sivam. C" userId="0abfae429894d887" providerId="LiveId" clId="{B08D96D4-3644-41BF-A841-2E46E0502E10}" dt="2023-09-15T05:55:00.576" v="44"/>
        <pc:sldMkLst>
          <pc:docMk/>
          <pc:sldMk cId="1814781063" sldId="269"/>
        </pc:sldMkLst>
      </pc:sldChg>
      <pc:sldChg chg="modTransition">
        <pc:chgData name="satha sivam. C" userId="0abfae429894d887" providerId="LiveId" clId="{B08D96D4-3644-41BF-A841-2E46E0502E10}" dt="2023-09-15T05:54:56.817" v="43"/>
        <pc:sldMkLst>
          <pc:docMk/>
          <pc:sldMk cId="3637237404" sldId="270"/>
        </pc:sldMkLst>
      </pc:sldChg>
      <pc:sldChg chg="modTransition">
        <pc:chgData name="satha sivam. C" userId="0abfae429894d887" providerId="LiveId" clId="{B08D96D4-3644-41BF-A841-2E46E0502E10}" dt="2023-09-15T05:55:03.552" v="45"/>
        <pc:sldMkLst>
          <pc:docMk/>
          <pc:sldMk cId="3611372163" sldId="271"/>
        </pc:sldMkLst>
      </pc:sldChg>
      <pc:sldChg chg="modTransition">
        <pc:chgData name="satha sivam. C" userId="0abfae429894d887" providerId="LiveId" clId="{B08D96D4-3644-41BF-A841-2E46E0502E10}" dt="2023-09-15T05:55:11.585" v="48"/>
        <pc:sldMkLst>
          <pc:docMk/>
          <pc:sldMk cId="2376815051" sldId="272"/>
        </pc:sldMkLst>
      </pc:sldChg>
      <pc:sldChg chg="modTransition">
        <pc:chgData name="satha sivam. C" userId="0abfae429894d887" providerId="LiveId" clId="{B08D96D4-3644-41BF-A841-2E46E0502E10}" dt="2023-09-15T05:53:03.392" v="29"/>
        <pc:sldMkLst>
          <pc:docMk/>
          <pc:sldMk cId="920495491" sldId="274"/>
        </pc:sldMkLst>
      </pc:sldChg>
      <pc:sldChg chg="modTransition">
        <pc:chgData name="satha sivam. C" userId="0abfae429894d887" providerId="LiveId" clId="{B08D96D4-3644-41BF-A841-2E46E0502E10}" dt="2023-09-15T05:55:06.640" v="46"/>
        <pc:sldMkLst>
          <pc:docMk/>
          <pc:sldMk cId="536407200" sldId="276"/>
        </pc:sldMkLst>
      </pc:sldChg>
      <pc:sldChg chg="modTransition">
        <pc:chgData name="satha sivam. C" userId="0abfae429894d887" providerId="LiveId" clId="{B08D96D4-3644-41BF-A841-2E46E0502E10}" dt="2023-09-15T05:55:08.688" v="47"/>
        <pc:sldMkLst>
          <pc:docMk/>
          <pc:sldMk cId="1003808874" sldId="277"/>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Engineering</c:v>
                </c:pt>
              </c:strCache>
            </c:strRef>
          </c:tx>
          <c:spPr>
            <a:solidFill>
              <a:schemeClr val="accent1"/>
            </a:solidFill>
            <a:ln>
              <a:noFill/>
            </a:ln>
            <a:effectLst/>
            <a:sp3d/>
          </c:spPr>
          <c:invertIfNegative val="0"/>
          <c:dLbls>
            <c:dLbl>
              <c:idx val="0"/>
              <c:layout>
                <c:manualLayout>
                  <c:x val="2.316417527145857E-2"/>
                  <c:y val="-4.0648445585608532E-2"/>
                </c:manualLayout>
              </c:layout>
              <c:tx>
                <c:rich>
                  <a:bodyPr/>
                  <a:lstStyle/>
                  <a:p>
                    <a:fld id="{54C16D98-91B9-4A5A-84D6-CA3081BFBE56}" type="VALUE">
                      <a:rPr lang="en-US">
                        <a:solidFill>
                          <a:schemeClr val="tx1"/>
                        </a:solidFill>
                      </a:rPr>
                      <a:pPr/>
                      <a:t>[VALUE]</a:t>
                    </a:fld>
                    <a:endParaRPr lang="en-IN"/>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D83A-4A5A-89AC-2E52C77B4BA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Customers</c:v>
                </c:pt>
              </c:strCache>
            </c:strRef>
          </c:cat>
          <c:val>
            <c:numRef>
              <c:f>Sheet1!$B$2</c:f>
              <c:numCache>
                <c:formatCode>General</c:formatCode>
                <c:ptCount val="1"/>
                <c:pt idx="0">
                  <c:v>2088</c:v>
                </c:pt>
              </c:numCache>
            </c:numRef>
          </c:val>
          <c:extLst>
            <c:ext xmlns:c16="http://schemas.microsoft.com/office/drawing/2014/chart" uri="{C3380CC4-5D6E-409C-BE32-E72D297353CC}">
              <c16:uniqueId val="{00000000-D83A-4A5A-89AC-2E52C77B4BA7}"/>
            </c:ext>
          </c:extLst>
        </c:ser>
        <c:ser>
          <c:idx val="1"/>
          <c:order val="1"/>
          <c:tx>
            <c:strRef>
              <c:f>Sheet1!$C$1</c:f>
              <c:strCache>
                <c:ptCount val="1"/>
                <c:pt idx="0">
                  <c:v>Manufacturing</c:v>
                </c:pt>
              </c:strCache>
            </c:strRef>
          </c:tx>
          <c:spPr>
            <a:solidFill>
              <a:schemeClr val="accent2"/>
            </a:solidFill>
            <a:ln>
              <a:noFill/>
            </a:ln>
            <a:effectLst/>
            <a:sp3d/>
          </c:spPr>
          <c:invertIfNegative val="0"/>
          <c:dLbls>
            <c:dLbl>
              <c:idx val="0"/>
              <c:layout>
                <c:manualLayout>
                  <c:x val="2.9341288677180919E-2"/>
                  <c:y val="-4.9358826782524644E-2"/>
                </c:manualLayout>
              </c:layout>
              <c:tx>
                <c:rich>
                  <a:bodyPr/>
                  <a:lstStyle/>
                  <a:p>
                    <a:fld id="{A3E9FA81-DFCB-4F5D-A21A-EFFC4712F809}" type="VALUE">
                      <a:rPr lang="en-US">
                        <a:solidFill>
                          <a:schemeClr val="tx1"/>
                        </a:solidFill>
                      </a:rPr>
                      <a:pPr/>
                      <a:t>[VALUE]</a:t>
                    </a:fld>
                    <a:endParaRPr lang="en-IN"/>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A-D83A-4A5A-89AC-2E52C77B4BA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Customers</c:v>
                </c:pt>
              </c:strCache>
            </c:strRef>
          </c:cat>
          <c:val>
            <c:numRef>
              <c:f>Sheet1!$C$2</c:f>
              <c:numCache>
                <c:formatCode>General</c:formatCode>
                <c:ptCount val="1"/>
                <c:pt idx="0">
                  <c:v>1639</c:v>
                </c:pt>
              </c:numCache>
            </c:numRef>
          </c:val>
          <c:extLst>
            <c:ext xmlns:c16="http://schemas.microsoft.com/office/drawing/2014/chart" uri="{C3380CC4-5D6E-409C-BE32-E72D297353CC}">
              <c16:uniqueId val="{00000003-D83A-4A5A-89AC-2E52C77B4BA7}"/>
            </c:ext>
          </c:extLst>
        </c:ser>
        <c:ser>
          <c:idx val="2"/>
          <c:order val="2"/>
          <c:tx>
            <c:strRef>
              <c:f>Sheet1!$D$1</c:f>
              <c:strCache>
                <c:ptCount val="1"/>
                <c:pt idx="0">
                  <c:v>Design</c:v>
                </c:pt>
              </c:strCache>
            </c:strRef>
          </c:tx>
          <c:spPr>
            <a:solidFill>
              <a:schemeClr val="accent3"/>
            </a:solidFill>
            <a:ln>
              <a:noFill/>
            </a:ln>
            <a:effectLst/>
            <a:sp3d/>
          </c:spPr>
          <c:invertIfNegative val="0"/>
          <c:dLbls>
            <c:dLbl>
              <c:idx val="0"/>
              <c:layout>
                <c:manualLayout>
                  <c:x val="2.4708453622889173E-2"/>
                  <c:y val="-5.5165747580468827E-2"/>
                </c:manualLayout>
              </c:layout>
              <c:tx>
                <c:rich>
                  <a:bodyPr/>
                  <a:lstStyle/>
                  <a:p>
                    <a:fld id="{F86A85CA-0656-43F2-9ADD-C74C01C01D99}" type="VALUE">
                      <a:rPr lang="en-US">
                        <a:solidFill>
                          <a:schemeClr val="tx1"/>
                        </a:solidFill>
                      </a:rPr>
                      <a:pPr/>
                      <a:t>[VALUE]</a:t>
                    </a:fld>
                    <a:endParaRPr lang="en-IN"/>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D83A-4A5A-89AC-2E52C77B4BA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Customers</c:v>
                </c:pt>
              </c:strCache>
            </c:strRef>
          </c:cat>
          <c:val>
            <c:numRef>
              <c:f>Sheet1!$D$2</c:f>
              <c:numCache>
                <c:formatCode>General</c:formatCode>
                <c:ptCount val="1"/>
                <c:pt idx="0">
                  <c:v>939</c:v>
                </c:pt>
              </c:numCache>
            </c:numRef>
          </c:val>
          <c:extLst>
            <c:ext xmlns:c16="http://schemas.microsoft.com/office/drawing/2014/chart" uri="{C3380CC4-5D6E-409C-BE32-E72D297353CC}">
              <c16:uniqueId val="{00000004-D83A-4A5A-89AC-2E52C77B4BA7}"/>
            </c:ext>
          </c:extLst>
        </c:ser>
        <c:ser>
          <c:idx val="3"/>
          <c:order val="3"/>
          <c:tx>
            <c:strRef>
              <c:f>Sheet1!$E$1</c:f>
              <c:strCache>
                <c:ptCount val="1"/>
                <c:pt idx="0">
                  <c:v>Project Management</c:v>
                </c:pt>
              </c:strCache>
            </c:strRef>
          </c:tx>
          <c:spPr>
            <a:solidFill>
              <a:schemeClr val="accent4"/>
            </a:solidFill>
            <a:ln>
              <a:noFill/>
            </a:ln>
            <a:effectLst/>
            <a:sp3d/>
          </c:spPr>
          <c:invertIfNegative val="0"/>
          <c:dLbls>
            <c:dLbl>
              <c:idx val="0"/>
              <c:layout>
                <c:manualLayout>
                  <c:x val="2.161989692002797E-2"/>
                  <c:y val="-6.0972668378412795E-2"/>
                </c:manualLayout>
              </c:layout>
              <c:tx>
                <c:rich>
                  <a:bodyPr/>
                  <a:lstStyle/>
                  <a:p>
                    <a:fld id="{0036134A-0511-49BA-B530-77EC272513F8}" type="VALUE">
                      <a:rPr lang="en-US">
                        <a:solidFill>
                          <a:schemeClr val="tx1"/>
                        </a:solidFill>
                      </a:rPr>
                      <a:pPr/>
                      <a:t>[VALUE]</a:t>
                    </a:fld>
                    <a:endParaRPr lang="en-IN"/>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C-D83A-4A5A-89AC-2E52C77B4BA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Customers</c:v>
                </c:pt>
              </c:strCache>
            </c:strRef>
          </c:cat>
          <c:val>
            <c:numRef>
              <c:f>Sheet1!$E$2</c:f>
              <c:numCache>
                <c:formatCode>General</c:formatCode>
                <c:ptCount val="1"/>
                <c:pt idx="0">
                  <c:v>604</c:v>
                </c:pt>
              </c:numCache>
            </c:numRef>
          </c:val>
          <c:extLst>
            <c:ext xmlns:c16="http://schemas.microsoft.com/office/drawing/2014/chart" uri="{C3380CC4-5D6E-409C-BE32-E72D297353CC}">
              <c16:uniqueId val="{00000005-D83A-4A5A-89AC-2E52C77B4BA7}"/>
            </c:ext>
          </c:extLst>
        </c:ser>
        <c:ser>
          <c:idx val="4"/>
          <c:order val="4"/>
          <c:tx>
            <c:strRef>
              <c:f>Sheet1!$F$1</c:f>
              <c:strCache>
                <c:ptCount val="1"/>
                <c:pt idx="0">
                  <c:v>Robotics</c:v>
                </c:pt>
              </c:strCache>
            </c:strRef>
          </c:tx>
          <c:spPr>
            <a:solidFill>
              <a:schemeClr val="accent5"/>
            </a:solidFill>
            <a:ln>
              <a:noFill/>
            </a:ln>
            <a:effectLst/>
            <a:sp3d/>
          </c:spPr>
          <c:invertIfNegative val="0"/>
          <c:dLbls>
            <c:dLbl>
              <c:idx val="0"/>
              <c:layout>
                <c:manualLayout>
                  <c:x val="1.8531340217166879E-2"/>
                  <c:y val="-5.5165747580468716E-2"/>
                </c:manualLayout>
              </c:layout>
              <c:tx>
                <c:rich>
                  <a:bodyPr/>
                  <a:lstStyle/>
                  <a:p>
                    <a:fld id="{056B0B69-97C4-4A5D-888B-9892B27701ED}" type="VALUE">
                      <a:rPr lang="en-US">
                        <a:solidFill>
                          <a:schemeClr val="tx1"/>
                        </a:solidFill>
                      </a:rPr>
                      <a:pPr/>
                      <a:t>[VALUE]</a:t>
                    </a:fld>
                    <a:endParaRPr lang="en-IN"/>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D-D83A-4A5A-89AC-2E52C77B4BA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Customers</c:v>
                </c:pt>
              </c:strCache>
            </c:strRef>
          </c:cat>
          <c:val>
            <c:numRef>
              <c:f>Sheet1!$F$2</c:f>
              <c:numCache>
                <c:formatCode>General</c:formatCode>
                <c:ptCount val="1"/>
                <c:pt idx="0">
                  <c:v>585</c:v>
                </c:pt>
              </c:numCache>
            </c:numRef>
          </c:val>
          <c:extLst>
            <c:ext xmlns:c16="http://schemas.microsoft.com/office/drawing/2014/chart" uri="{C3380CC4-5D6E-409C-BE32-E72D297353CC}">
              <c16:uniqueId val="{00000006-D83A-4A5A-89AC-2E52C77B4BA7}"/>
            </c:ext>
          </c:extLst>
        </c:ser>
        <c:ser>
          <c:idx val="5"/>
          <c:order val="5"/>
          <c:tx>
            <c:strRef>
              <c:f>Sheet1!$G$1</c:f>
              <c:strCache>
                <c:ptCount val="1"/>
                <c:pt idx="0">
                  <c:v>Innovation</c:v>
                </c:pt>
              </c:strCache>
            </c:strRef>
          </c:tx>
          <c:spPr>
            <a:solidFill>
              <a:schemeClr val="accent6"/>
            </a:solidFill>
            <a:ln>
              <a:noFill/>
            </a:ln>
            <a:effectLst/>
            <a:sp3d/>
          </c:spPr>
          <c:invertIfNegative val="0"/>
          <c:dLbls>
            <c:dLbl>
              <c:idx val="0"/>
              <c:layout>
                <c:manualLayout>
                  <c:x val="2.0075618568597454E-2"/>
                  <c:y val="-5.2262287181496683E-2"/>
                </c:manualLayout>
              </c:layout>
              <c:tx>
                <c:rich>
                  <a:bodyPr/>
                  <a:lstStyle/>
                  <a:p>
                    <a:fld id="{47FDF875-4814-43F5-AB8D-AB94BBDE8467}" type="VALUE">
                      <a:rPr lang="en-US">
                        <a:solidFill>
                          <a:schemeClr val="tx1"/>
                        </a:solidFill>
                      </a:rPr>
                      <a:pPr/>
                      <a:t>[VALUE]</a:t>
                    </a:fld>
                    <a:endParaRPr lang="en-IN"/>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E-D83A-4A5A-89AC-2E52C77B4BA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Customers</c:v>
                </c:pt>
              </c:strCache>
            </c:strRef>
          </c:cat>
          <c:val>
            <c:numRef>
              <c:f>Sheet1!$G$2</c:f>
              <c:numCache>
                <c:formatCode>General</c:formatCode>
                <c:ptCount val="1"/>
                <c:pt idx="0">
                  <c:v>582</c:v>
                </c:pt>
              </c:numCache>
            </c:numRef>
          </c:val>
          <c:extLst>
            <c:ext xmlns:c16="http://schemas.microsoft.com/office/drawing/2014/chart" uri="{C3380CC4-5D6E-409C-BE32-E72D297353CC}">
              <c16:uniqueId val="{00000007-D83A-4A5A-89AC-2E52C77B4BA7}"/>
            </c:ext>
          </c:extLst>
        </c:ser>
        <c:ser>
          <c:idx val="6"/>
          <c:order val="6"/>
          <c:tx>
            <c:strRef>
              <c:f>Sheet1!$H$1</c:f>
              <c:strCache>
                <c:ptCount val="1"/>
                <c:pt idx="0">
                  <c:v>Automation</c:v>
                </c:pt>
              </c:strCache>
            </c:strRef>
          </c:tx>
          <c:spPr>
            <a:solidFill>
              <a:schemeClr val="accent1">
                <a:lumMod val="60000"/>
              </a:schemeClr>
            </a:solidFill>
            <a:ln>
              <a:noFill/>
            </a:ln>
            <a:effectLst/>
            <a:sp3d/>
          </c:spPr>
          <c:invertIfNegative val="0"/>
          <c:dLbls>
            <c:dLbl>
              <c:idx val="0"/>
              <c:layout>
                <c:manualLayout>
                  <c:x val="1.6987061865736307E-2"/>
                  <c:y val="-4.6455366383552604E-2"/>
                </c:manualLayout>
              </c:layout>
              <c:tx>
                <c:rich>
                  <a:bodyPr/>
                  <a:lstStyle/>
                  <a:p>
                    <a:fld id="{B5762EDE-7F02-4F2B-BCB0-C6A606AC79C2}" type="VALUE">
                      <a:rPr lang="en-US">
                        <a:solidFill>
                          <a:schemeClr val="tx1"/>
                        </a:solidFill>
                      </a:rPr>
                      <a:pPr/>
                      <a:t>[VALUE]</a:t>
                    </a:fld>
                    <a:endParaRPr lang="en-IN"/>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F-D83A-4A5A-89AC-2E52C77B4BA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Customers</c:v>
                </c:pt>
              </c:strCache>
            </c:strRef>
          </c:cat>
          <c:val>
            <c:numRef>
              <c:f>Sheet1!$H$2</c:f>
              <c:numCache>
                <c:formatCode>General</c:formatCode>
                <c:ptCount val="1"/>
                <c:pt idx="0">
                  <c:v>579</c:v>
                </c:pt>
              </c:numCache>
            </c:numRef>
          </c:val>
          <c:extLst>
            <c:ext xmlns:c16="http://schemas.microsoft.com/office/drawing/2014/chart" uri="{C3380CC4-5D6E-409C-BE32-E72D297353CC}">
              <c16:uniqueId val="{00000008-D83A-4A5A-89AC-2E52C77B4BA7}"/>
            </c:ext>
          </c:extLst>
        </c:ser>
        <c:dLbls>
          <c:showLegendKey val="0"/>
          <c:showVal val="1"/>
          <c:showCatName val="0"/>
          <c:showSerName val="0"/>
          <c:showPercent val="0"/>
          <c:showBubbleSize val="0"/>
        </c:dLbls>
        <c:gapWidth val="150"/>
        <c:shape val="box"/>
        <c:axId val="1339884415"/>
        <c:axId val="641295807"/>
        <c:axId val="0"/>
      </c:bar3DChart>
      <c:catAx>
        <c:axId val="1339884415"/>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cap="none" spc="0" normalizeH="0" baseline="0">
                <a:solidFill>
                  <a:schemeClr val="tx1"/>
                </a:solidFill>
                <a:latin typeface="+mn-lt"/>
                <a:ea typeface="+mn-ea"/>
                <a:cs typeface="+mn-cs"/>
              </a:defRPr>
            </a:pPr>
            <a:endParaRPr lang="en-US"/>
          </a:p>
        </c:txPr>
        <c:crossAx val="641295807"/>
        <c:crosses val="autoZero"/>
        <c:auto val="1"/>
        <c:lblAlgn val="ctr"/>
        <c:lblOffset val="100"/>
        <c:noMultiLvlLbl val="0"/>
      </c:catAx>
      <c:valAx>
        <c:axId val="641295807"/>
        <c:scaling>
          <c:orientation val="minMax"/>
        </c:scaling>
        <c:delete val="1"/>
        <c:axPos val="l"/>
        <c:numFmt formatCode="General" sourceLinked="1"/>
        <c:majorTickMark val="none"/>
        <c:minorTickMark val="none"/>
        <c:tickLblPos val="nextTo"/>
        <c:crossAx val="1339884415"/>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6">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4252ee2570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4252ee2570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8247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4252ee2570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4252ee2570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0537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4252ee2570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4252ee2570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5559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4252ee2570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4252ee2570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859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4252ee2570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4252ee2570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20621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4252ee2570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4252ee2570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6240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4252ee2570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4252ee2570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9736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4252ee2570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4252ee2570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37874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4252ee2570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4252ee2570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0319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4252ee2570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4252ee2570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30703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4252ee179d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4252ee179d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4252ee2570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4252ee2570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3554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4252ee179d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4252ee179d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0881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4252ee2570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4252ee2570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4252ee2570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4252ee2570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5722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4252ee2570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4252ee2570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6259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4252ee179d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4252ee179d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4252ee2570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4252ee2570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4499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4252ee2570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4252ee2570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9431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4694" y="468082"/>
            <a:ext cx="6683765" cy="960668"/>
          </a:xfrm>
        </p:spPr>
        <p:txBody>
          <a:bodyPr/>
          <a:lstStyle/>
          <a:p>
            <a:r>
              <a:rPr lang="en-US"/>
              <a:t>Click to edit Master title style</a:t>
            </a:r>
            <a:endParaRPr lang="en-US" dirty="0"/>
          </a:p>
        </p:txBody>
      </p:sp>
      <p:sp>
        <p:nvSpPr>
          <p:cNvPr id="3" name="Content Placeholder 2"/>
          <p:cNvSpPr>
            <a:spLocks noGrp="1"/>
          </p:cNvSpPr>
          <p:nvPr>
            <p:ph idx="1"/>
          </p:nvPr>
        </p:nvSpPr>
        <p:spPr>
          <a:xfrm>
            <a:off x="1941909" y="1600200"/>
            <a:ext cx="6686550" cy="2833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98065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6" r:id="rId7"/>
    <p:sldLayoutId id="2147483657" r:id="rId8"/>
    <p:sldLayoutId id="2147483658" r:id="rId9"/>
    <p:sldLayoutId id="2147483660" r:id="rId10"/>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7.jpg"/><Relationship Id="rId4" Type="http://schemas.openxmlformats.org/officeDocument/2006/relationships/image" Target="../media/image4.jpeg"/></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0.jpg"/><Relationship Id="rId4" Type="http://schemas.openxmlformats.org/officeDocument/2006/relationships/image" Target="../media/image19.jpg"/></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2.gif"/><Relationship Id="rId4" Type="http://schemas.openxmlformats.org/officeDocument/2006/relationships/image" Target="../media/image21.gif"/></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25.jpe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4.jpeg"/><Relationship Id="rId7"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chart" Target="../charts/chart1.xm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hyperlink" Target="https://www.autodesk.com/solutions/cam-software"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7950" y="1408346"/>
            <a:ext cx="7688100" cy="1664700"/>
          </a:xfrm>
          <a:prstGeom prst="rect">
            <a:avLst/>
          </a:prstGeom>
        </p:spPr>
        <p:txBody>
          <a:bodyPr spcFirstLastPara="1" wrap="square" lIns="91425" tIns="91425" rIns="91425" bIns="91425" anchor="t" anchorCtr="0">
            <a:normAutofit/>
          </a:bodyPr>
          <a:lstStyle/>
          <a:p>
            <a:pPr lvl="0" algn="ctr"/>
            <a:r>
              <a:rPr lang="en-US" b="0" dirty="0">
                <a:latin typeface="Book Antiqua" panose="02040602050305030304" pitchFamily="18" charset="0"/>
              </a:rPr>
              <a:t>SolidWorks Essentials</a:t>
            </a:r>
            <a:br>
              <a:rPr lang="en-US" b="0" dirty="0">
                <a:latin typeface="Book Antiqua" panose="02040602050305030304" pitchFamily="18" charset="0"/>
              </a:rPr>
            </a:br>
            <a:r>
              <a:rPr lang="en-US" b="0" dirty="0">
                <a:latin typeface="Book Antiqua" panose="02040602050305030304" pitchFamily="18" charset="0"/>
              </a:rPr>
              <a:t>Basics to Advanced Techniques</a:t>
            </a:r>
            <a:endParaRPr sz="3400" dirty="0">
              <a:latin typeface="Book Antiqua" panose="02040602050305030304" pitchFamily="18" charset="0"/>
            </a:endParaRPr>
          </a:p>
        </p:txBody>
      </p:sp>
      <p:pic>
        <p:nvPicPr>
          <p:cNvPr id="87" name="Google Shape;87;p13"/>
          <p:cNvPicPr preferRelativeResize="0"/>
          <p:nvPr/>
        </p:nvPicPr>
        <p:blipFill>
          <a:blip r:embed="rId3">
            <a:alphaModFix/>
          </a:blip>
          <a:stretch>
            <a:fillRect/>
          </a:stretch>
        </p:blipFill>
        <p:spPr>
          <a:xfrm>
            <a:off x="4572000" y="3954143"/>
            <a:ext cx="2408663" cy="1066232"/>
          </a:xfrm>
          <a:prstGeom prst="rect">
            <a:avLst/>
          </a:prstGeom>
          <a:noFill/>
          <a:ln>
            <a:noFill/>
          </a:ln>
        </p:spPr>
      </p:pic>
      <p:sp>
        <p:nvSpPr>
          <p:cNvPr id="90" name="Google Shape;90;p13"/>
          <p:cNvSpPr txBox="1"/>
          <p:nvPr/>
        </p:nvSpPr>
        <p:spPr>
          <a:xfrm>
            <a:off x="6980663" y="4247367"/>
            <a:ext cx="1940400" cy="7848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IN" sz="1100" b="1" dirty="0">
                <a:latin typeface="Book Antiqua"/>
                <a:ea typeface="Book Antiqua"/>
                <a:cs typeface="Book Antiqua"/>
                <a:sym typeface="Book Antiqua"/>
              </a:rPr>
              <a:t>Presented</a:t>
            </a:r>
            <a:r>
              <a:rPr lang="en" sz="1100" b="1" dirty="0">
                <a:latin typeface="Book Antiqua"/>
                <a:ea typeface="Book Antiqua"/>
                <a:cs typeface="Book Antiqua"/>
                <a:sym typeface="Book Antiqua"/>
              </a:rPr>
              <a:t> </a:t>
            </a:r>
            <a:r>
              <a:rPr lang="en-IN" sz="1100" b="1" dirty="0">
                <a:latin typeface="Book Antiqua"/>
                <a:ea typeface="Book Antiqua"/>
                <a:cs typeface="Book Antiqua"/>
                <a:sym typeface="Book Antiqua"/>
              </a:rPr>
              <a:t>by</a:t>
            </a:r>
            <a:endParaRPr sz="1100" b="1" dirty="0">
              <a:latin typeface="Book Antiqua"/>
              <a:ea typeface="Book Antiqua"/>
              <a:cs typeface="Book Antiqua"/>
              <a:sym typeface="Book Antiqua"/>
            </a:endParaRPr>
          </a:p>
          <a:p>
            <a:pPr marL="0" lvl="0" indent="0" algn="r" rtl="0">
              <a:spcBef>
                <a:spcPts val="0"/>
              </a:spcBef>
              <a:spcAft>
                <a:spcPts val="0"/>
              </a:spcAft>
              <a:buNone/>
            </a:pPr>
            <a:r>
              <a:rPr lang="en" b="1" dirty="0" smtClean="0">
                <a:latin typeface="Book Antiqua"/>
                <a:ea typeface="Book Antiqua"/>
                <a:cs typeface="Book Antiqua"/>
                <a:sym typeface="Book Antiqua"/>
              </a:rPr>
              <a:t>GOUSHIK RAM R </a:t>
            </a:r>
            <a:endParaRPr b="1" dirty="0">
              <a:latin typeface="Book Antiqua"/>
              <a:ea typeface="Book Antiqua"/>
              <a:cs typeface="Book Antiqua"/>
              <a:sym typeface="Book Antiqua"/>
            </a:endParaRPr>
          </a:p>
          <a:p>
            <a:pPr marL="0" lvl="0" indent="0" algn="r" rtl="0">
              <a:spcBef>
                <a:spcPts val="0"/>
              </a:spcBef>
              <a:spcAft>
                <a:spcPts val="0"/>
              </a:spcAft>
              <a:buNone/>
            </a:pPr>
            <a:r>
              <a:rPr lang="en" b="1" dirty="0">
                <a:latin typeface="Book Antiqua"/>
                <a:ea typeface="Book Antiqua"/>
                <a:cs typeface="Book Antiqua"/>
                <a:sym typeface="Book Antiqua"/>
              </a:rPr>
              <a:t>CAD</a:t>
            </a:r>
            <a:r>
              <a:rPr lang="en" sz="1200" b="1" dirty="0">
                <a:latin typeface="Book Antiqua"/>
                <a:ea typeface="Book Antiqua"/>
                <a:cs typeface="Book Antiqua"/>
                <a:sym typeface="Book Antiqua"/>
              </a:rPr>
              <a:t> </a:t>
            </a:r>
            <a:r>
              <a:rPr lang="en" b="1" dirty="0">
                <a:latin typeface="Book Antiqua"/>
                <a:ea typeface="Book Antiqua"/>
                <a:cs typeface="Book Antiqua"/>
                <a:sym typeface="Book Antiqua"/>
              </a:rPr>
              <a:t>ENGINEER</a:t>
            </a:r>
            <a:endParaRPr sz="1200" b="1" dirty="0">
              <a:latin typeface="Book Antiqua"/>
              <a:ea typeface="Book Antiqua"/>
              <a:cs typeface="Book Antiqua"/>
              <a:sym typeface="Book Antiqua"/>
            </a:endParaRPr>
          </a:p>
        </p:txBody>
      </p:sp>
      <p:pic>
        <p:nvPicPr>
          <p:cNvPr id="10" name="Picture 9">
            <a:extLst>
              <a:ext uri="{FF2B5EF4-FFF2-40B4-BE49-F238E27FC236}">
                <a16:creationId xmlns:a16="http://schemas.microsoft.com/office/drawing/2014/main" id="{99813EF2-4311-45BE-A57A-CEBCBBF6FEE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99848" y="257988"/>
            <a:ext cx="3061193" cy="857134"/>
          </a:xfrm>
          <a:prstGeom prst="rect">
            <a:avLst/>
          </a:prstGeom>
        </p:spPr>
      </p:pic>
      <p:pic>
        <p:nvPicPr>
          <p:cNvPr id="1026" name="Picture 2" descr="https://cdn.ccdiscussion.com/original/3X/c/3/c30fbb4aeea9d6996d73e0ed980f9324fba849e5.jpeg">
            <a:extLst>
              <a:ext uri="{FF2B5EF4-FFF2-40B4-BE49-F238E27FC236}">
                <a16:creationId xmlns:a16="http://schemas.microsoft.com/office/drawing/2014/main" id="{BE1BEB36-3E51-46CE-9C47-D5EA9DE5599B}"/>
              </a:ext>
            </a:extLst>
          </p:cNvPr>
          <p:cNvPicPr>
            <a:picLocks noChangeAspect="1" noChangeArrowheads="1"/>
          </p:cNvPicPr>
          <p:nvPr/>
        </p:nvPicPr>
        <p:blipFill>
          <a:blip r:embed="rId5">
            <a:clrChange>
              <a:clrFrom>
                <a:srgbClr val="FCFDFF"/>
              </a:clrFrom>
              <a:clrTo>
                <a:srgbClr val="FCFDFF">
                  <a:alpha val="0"/>
                </a:srgbClr>
              </a:clrTo>
            </a:clrChange>
            <a:extLst>
              <a:ext uri="{28A0092B-C50C-407E-A947-70E740481C1C}">
                <a14:useLocalDpi xmlns:a14="http://schemas.microsoft.com/office/drawing/2010/main" val="0"/>
              </a:ext>
            </a:extLst>
          </a:blip>
          <a:srcRect/>
          <a:stretch>
            <a:fillRect/>
          </a:stretch>
        </p:blipFill>
        <p:spPr bwMode="auto">
          <a:xfrm>
            <a:off x="90094" y="2946060"/>
            <a:ext cx="3731057" cy="24873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67" name="Rectangle 166">
            <a:extLst>
              <a:ext uri="{FF2B5EF4-FFF2-40B4-BE49-F238E27FC236}">
                <a16:creationId xmlns:a16="http://schemas.microsoft.com/office/drawing/2014/main" id="{43116F6E-4656-E34D-5AA0-7D90E1F9808D}"/>
              </a:ext>
            </a:extLst>
          </p:cNvPr>
          <p:cNvSpPr/>
          <p:nvPr/>
        </p:nvSpPr>
        <p:spPr>
          <a:xfrm rot="21128740">
            <a:off x="6948876" y="3911362"/>
            <a:ext cx="1194916" cy="1245974"/>
          </a:xfrm>
          <a:prstGeom prst="rect">
            <a:avLst/>
          </a:prstGeom>
          <a:solidFill>
            <a:srgbClr val="E9ED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0AB227B-C833-9A9A-40AF-63987EA6A6D2}"/>
              </a:ext>
            </a:extLst>
          </p:cNvPr>
          <p:cNvSpPr txBox="1"/>
          <p:nvPr/>
        </p:nvSpPr>
        <p:spPr>
          <a:xfrm>
            <a:off x="1140890" y="2405964"/>
            <a:ext cx="3026791" cy="1169551"/>
          </a:xfrm>
          <a:prstGeom prst="rect">
            <a:avLst/>
          </a:prstGeom>
          <a:noFill/>
        </p:spPr>
        <p:txBody>
          <a:bodyPr wrap="none" rtlCol="0">
            <a:spAutoFit/>
          </a:bodyPr>
          <a:lstStyle/>
          <a:p>
            <a:pPr marL="342900" indent="-342900">
              <a:buFont typeface="+mj-lt"/>
              <a:buAutoNum type="arabicPeriod"/>
            </a:pPr>
            <a:endParaRPr lang="en-US" sz="1400" i="0" dirty="0">
              <a:solidFill>
                <a:schemeClr val="bg1"/>
              </a:solidFill>
              <a:effectLst/>
              <a:latin typeface="Book Antiqua" panose="02040602050305030304" pitchFamily="18" charset="0"/>
            </a:endParaRPr>
          </a:p>
          <a:p>
            <a:pPr marL="342900" indent="-342900">
              <a:buFont typeface="+mj-lt"/>
              <a:buAutoNum type="arabicPeriod"/>
            </a:pPr>
            <a:r>
              <a:rPr lang="en-US" sz="1400" i="0" dirty="0">
                <a:solidFill>
                  <a:schemeClr val="bg2"/>
                </a:solidFill>
                <a:effectLst/>
                <a:latin typeface="Book Antiqua" panose="02040602050305030304" pitchFamily="18" charset="0"/>
              </a:rPr>
              <a:t>Constraints and Mates</a:t>
            </a:r>
          </a:p>
          <a:p>
            <a:pPr marL="342900" indent="-342900">
              <a:buFont typeface="+mj-lt"/>
              <a:buAutoNum type="arabicPeriod"/>
            </a:pPr>
            <a:r>
              <a:rPr lang="en-US" sz="1400" i="0" dirty="0">
                <a:solidFill>
                  <a:schemeClr val="bg2"/>
                </a:solidFill>
                <a:effectLst/>
                <a:latin typeface="Book Antiqua" panose="02040602050305030304" pitchFamily="18" charset="0"/>
              </a:rPr>
              <a:t>Degrees of Freedom</a:t>
            </a:r>
            <a:endParaRPr lang="en-US" sz="1400" dirty="0">
              <a:solidFill>
                <a:schemeClr val="bg2"/>
              </a:solidFill>
              <a:latin typeface="Book Antiqua" panose="02040602050305030304" pitchFamily="18" charset="0"/>
            </a:endParaRPr>
          </a:p>
          <a:p>
            <a:pPr marL="342900" indent="-342900">
              <a:buFont typeface="+mj-lt"/>
              <a:buAutoNum type="arabicPeriod"/>
            </a:pPr>
            <a:r>
              <a:rPr lang="en-US" sz="1400" i="0" dirty="0">
                <a:solidFill>
                  <a:schemeClr val="bg2"/>
                </a:solidFill>
                <a:effectLst/>
                <a:latin typeface="Book Antiqua" panose="02040602050305030304" pitchFamily="18" charset="0"/>
              </a:rPr>
              <a:t>Kinematics and Motion Studies</a:t>
            </a:r>
          </a:p>
          <a:p>
            <a:pPr marL="342900" indent="-342900">
              <a:buFont typeface="+mj-lt"/>
              <a:buAutoNum type="arabicPeriod"/>
            </a:pPr>
            <a:r>
              <a:rPr lang="en-US" sz="1400" i="0" dirty="0">
                <a:solidFill>
                  <a:schemeClr val="bg2"/>
                </a:solidFill>
                <a:effectLst/>
                <a:latin typeface="Book Antiqua" panose="02040602050305030304" pitchFamily="18" charset="0"/>
              </a:rPr>
              <a:t>Exploded Views</a:t>
            </a:r>
            <a:endParaRPr lang="en-US" sz="1400" dirty="0">
              <a:solidFill>
                <a:schemeClr val="bg2"/>
              </a:solidFill>
              <a:latin typeface="Book Antiqua" panose="02040602050305030304" pitchFamily="18" charset="0"/>
            </a:endParaRPr>
          </a:p>
        </p:txBody>
      </p:sp>
      <p:sp>
        <p:nvSpPr>
          <p:cNvPr id="10" name="TextBox 9">
            <a:extLst>
              <a:ext uri="{FF2B5EF4-FFF2-40B4-BE49-F238E27FC236}">
                <a16:creationId xmlns:a16="http://schemas.microsoft.com/office/drawing/2014/main" id="{4EE9920A-5043-98F9-7BAA-9800FAA7267B}"/>
              </a:ext>
            </a:extLst>
          </p:cNvPr>
          <p:cNvSpPr txBox="1"/>
          <p:nvPr/>
        </p:nvSpPr>
        <p:spPr>
          <a:xfrm>
            <a:off x="472523" y="1451857"/>
            <a:ext cx="4642170" cy="954107"/>
          </a:xfrm>
          <a:prstGeom prst="rect">
            <a:avLst/>
          </a:prstGeom>
          <a:noFill/>
        </p:spPr>
        <p:txBody>
          <a:bodyPr wrap="square">
            <a:spAutoFit/>
          </a:bodyPr>
          <a:lstStyle/>
          <a:p>
            <a:pPr algn="just"/>
            <a:r>
              <a:rPr lang="en-US" sz="1400" b="0" i="0" dirty="0">
                <a:solidFill>
                  <a:schemeClr val="bg2"/>
                </a:solidFill>
                <a:effectLst/>
                <a:latin typeface="Book Antiqua" panose="02040602050305030304" pitchFamily="18" charset="0"/>
              </a:rPr>
              <a:t>Assembly methods in CAD refer to the techniques and processes used to create and manage assemblies of components and parts within a computer-aided design (CAD) environment. </a:t>
            </a:r>
            <a:endParaRPr lang="en-US" sz="1400" dirty="0">
              <a:solidFill>
                <a:schemeClr val="bg2"/>
              </a:solidFill>
              <a:latin typeface="Book Antiqua" panose="02040602050305030304" pitchFamily="18" charset="0"/>
            </a:endParaRPr>
          </a:p>
        </p:txBody>
      </p:sp>
      <p:pic>
        <p:nvPicPr>
          <p:cNvPr id="11" name="Picture 10" descr="Radial Engine Assembly - download free 3D model by Akshay D - Cad Crowd">
            <a:extLst>
              <a:ext uri="{FF2B5EF4-FFF2-40B4-BE49-F238E27FC236}">
                <a16:creationId xmlns:a16="http://schemas.microsoft.com/office/drawing/2014/main" id="{3FE86012-8D1D-D782-029F-327BA18900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7729" y="3034744"/>
            <a:ext cx="3377360" cy="206035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074" name="Picture 2" descr="RADIAL ENGINE ASSEMBLY | 3D CAD Model Library | GrabCAD">
            <a:extLst>
              <a:ext uri="{FF2B5EF4-FFF2-40B4-BE49-F238E27FC236}">
                <a16:creationId xmlns:a16="http://schemas.microsoft.com/office/drawing/2014/main" id="{2ADD563D-1F15-663F-27A9-B7A00D5EDA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0629" y="1037707"/>
            <a:ext cx="3109411" cy="176528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33" name="Google Shape;133;p16"/>
          <p:cNvSpPr/>
          <p:nvPr/>
        </p:nvSpPr>
        <p:spPr>
          <a:xfrm>
            <a:off x="675414" y="574207"/>
            <a:ext cx="2323775" cy="463500"/>
          </a:xfrm>
          <a:prstGeom prst="roundRect">
            <a:avLst>
              <a:gd name="adj" fmla="val 31273"/>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600" b="1" dirty="0">
                <a:latin typeface="Book Antiqua"/>
                <a:ea typeface="Book Antiqua"/>
                <a:cs typeface="Book Antiqua"/>
                <a:sym typeface="Book Antiqua"/>
              </a:rPr>
              <a:t>Assembly Designing :</a:t>
            </a:r>
            <a:endParaRPr sz="1600" b="1" dirty="0">
              <a:latin typeface="Book Antiqua"/>
              <a:ea typeface="Book Antiqua"/>
              <a:cs typeface="Book Antiqua"/>
              <a:sym typeface="Book Antiqua"/>
            </a:endParaRPr>
          </a:p>
        </p:txBody>
      </p:sp>
      <p:pic>
        <p:nvPicPr>
          <p:cNvPr id="12" name="Picture 11">
            <a:extLst>
              <a:ext uri="{FF2B5EF4-FFF2-40B4-BE49-F238E27FC236}">
                <a16:creationId xmlns:a16="http://schemas.microsoft.com/office/drawing/2014/main" id="{975707E4-9DC3-44F0-A13F-AA8A53310AD1}"/>
              </a:ext>
            </a:extLst>
          </p:cNvPr>
          <p:cNvPicPr>
            <a:picLocks noChangeAspect="1"/>
          </p:cNvPicPr>
          <p:nvPr/>
        </p:nvPicPr>
        <p:blipFill>
          <a:blip r:embed="rId5">
            <a:clrChange>
              <a:clrFrom>
                <a:srgbClr val="FFFFFD"/>
              </a:clrFrom>
              <a:clrTo>
                <a:srgbClr val="FFFFFD">
                  <a:alpha val="0"/>
                </a:srgbClr>
              </a:clrTo>
            </a:clrChange>
          </a:blip>
          <a:stretch>
            <a:fillRect/>
          </a:stretch>
        </p:blipFill>
        <p:spPr>
          <a:xfrm>
            <a:off x="8285089" y="196357"/>
            <a:ext cx="609600" cy="609600"/>
          </a:xfrm>
          <a:prstGeom prst="rect">
            <a:avLst/>
          </a:prstGeom>
        </p:spPr>
      </p:pic>
    </p:spTree>
    <p:extLst>
      <p:ext uri="{BB962C8B-B14F-4D97-AF65-F5344CB8AC3E}">
        <p14:creationId xmlns:p14="http://schemas.microsoft.com/office/powerpoint/2010/main" val="174902950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3" name="TextBox 2">
            <a:extLst>
              <a:ext uri="{FF2B5EF4-FFF2-40B4-BE49-F238E27FC236}">
                <a16:creationId xmlns:a16="http://schemas.microsoft.com/office/drawing/2014/main" id="{E3DEFA0B-C85B-A5EA-A926-D3F226E38922}"/>
              </a:ext>
            </a:extLst>
          </p:cNvPr>
          <p:cNvSpPr txBox="1"/>
          <p:nvPr/>
        </p:nvSpPr>
        <p:spPr>
          <a:xfrm>
            <a:off x="288213" y="1608380"/>
            <a:ext cx="5592198" cy="738664"/>
          </a:xfrm>
          <a:prstGeom prst="rect">
            <a:avLst/>
          </a:prstGeom>
          <a:noFill/>
        </p:spPr>
        <p:txBody>
          <a:bodyPr wrap="square">
            <a:spAutoFit/>
          </a:bodyPr>
          <a:lstStyle/>
          <a:p>
            <a:pPr algn="just"/>
            <a:r>
              <a:rPr lang="en-US" dirty="0">
                <a:latin typeface="Book Antiqua" panose="02040602050305030304" pitchFamily="18" charset="0"/>
              </a:rPr>
              <a:t>Surface modeling in SolidWorks is a powerful technique used to create complex, freeform shapes and surfaces that may not be easily achievable using traditional solid modeling methods.</a:t>
            </a:r>
          </a:p>
        </p:txBody>
      </p:sp>
      <p:sp>
        <p:nvSpPr>
          <p:cNvPr id="7" name="TextBox 6">
            <a:extLst>
              <a:ext uri="{FF2B5EF4-FFF2-40B4-BE49-F238E27FC236}">
                <a16:creationId xmlns:a16="http://schemas.microsoft.com/office/drawing/2014/main" id="{2ED8627A-4815-F84D-A3C3-5A832DD4CA58}"/>
              </a:ext>
            </a:extLst>
          </p:cNvPr>
          <p:cNvSpPr txBox="1"/>
          <p:nvPr/>
        </p:nvSpPr>
        <p:spPr>
          <a:xfrm>
            <a:off x="903691" y="2351477"/>
            <a:ext cx="5209674" cy="523220"/>
          </a:xfrm>
          <a:prstGeom prst="rect">
            <a:avLst/>
          </a:prstGeom>
          <a:noFill/>
        </p:spPr>
        <p:txBody>
          <a:bodyPr wrap="square">
            <a:spAutoFit/>
          </a:bodyPr>
          <a:lstStyle/>
          <a:p>
            <a:pPr marL="342900" indent="-342900" algn="just">
              <a:buFont typeface="Wingdings" panose="05000000000000000000" pitchFamily="2" charset="2"/>
              <a:buChar char="Ø"/>
            </a:pPr>
            <a:r>
              <a:rPr lang="en-US" sz="1400" i="0" dirty="0">
                <a:solidFill>
                  <a:schemeClr val="bg2"/>
                </a:solidFill>
                <a:effectLst/>
                <a:latin typeface="Book Antiqua" panose="02040602050305030304" pitchFamily="18" charset="0"/>
              </a:rPr>
              <a:t>Free-Form Surface Modeling</a:t>
            </a:r>
            <a:endParaRPr lang="en-US" sz="1400" dirty="0">
              <a:solidFill>
                <a:schemeClr val="bg2"/>
              </a:solidFill>
              <a:latin typeface="Book Antiqua" panose="02040602050305030304" pitchFamily="18" charset="0"/>
            </a:endParaRPr>
          </a:p>
          <a:p>
            <a:pPr marL="342900" indent="-342900" algn="just">
              <a:buFont typeface="Wingdings" panose="05000000000000000000" pitchFamily="2" charset="2"/>
              <a:buChar char="Ø"/>
            </a:pPr>
            <a:r>
              <a:rPr lang="en-US" sz="1400" i="0" dirty="0">
                <a:solidFill>
                  <a:schemeClr val="bg2"/>
                </a:solidFill>
                <a:effectLst/>
                <a:latin typeface="Book Antiqua" panose="02040602050305030304" pitchFamily="18" charset="0"/>
              </a:rPr>
              <a:t>Wireframe and Surface Creation</a:t>
            </a:r>
          </a:p>
        </p:txBody>
      </p:sp>
      <p:pic>
        <p:nvPicPr>
          <p:cNvPr id="12" name="Picture 4" descr="Wireframe formula 1 car stock illustration. Illustration of render -  26383905">
            <a:extLst>
              <a:ext uri="{FF2B5EF4-FFF2-40B4-BE49-F238E27FC236}">
                <a16:creationId xmlns:a16="http://schemas.microsoft.com/office/drawing/2014/main" id="{CA8CA038-9995-3172-9260-6A619448DA3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24" t="4837" r="4554" b="9804"/>
          <a:stretch/>
        </p:blipFill>
        <p:spPr bwMode="auto">
          <a:xfrm>
            <a:off x="3185109" y="3075879"/>
            <a:ext cx="2928256" cy="189364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92D44A0B-380A-28C8-2801-90CC093E490B}"/>
              </a:ext>
            </a:extLst>
          </p:cNvPr>
          <p:cNvPicPr>
            <a:picLocks noChangeAspect="1"/>
          </p:cNvPicPr>
          <p:nvPr/>
        </p:nvPicPr>
        <p:blipFill>
          <a:blip r:embed="rId4"/>
          <a:stretch>
            <a:fillRect/>
          </a:stretch>
        </p:blipFill>
        <p:spPr>
          <a:xfrm>
            <a:off x="6196342" y="979279"/>
            <a:ext cx="2698347" cy="1996866"/>
          </a:xfrm>
          <a:prstGeom prst="rect">
            <a:avLst/>
          </a:prstGeom>
          <a:ln>
            <a:noFill/>
          </a:ln>
          <a:effectLst>
            <a:outerShdw blurRad="190500" algn="tl" rotWithShape="0">
              <a:srgbClr val="000000">
                <a:alpha val="70000"/>
              </a:srgbClr>
            </a:outerShdw>
          </a:effectLst>
        </p:spPr>
      </p:pic>
      <p:sp>
        <p:nvSpPr>
          <p:cNvPr id="133" name="Google Shape;133;p16"/>
          <p:cNvSpPr/>
          <p:nvPr/>
        </p:nvSpPr>
        <p:spPr>
          <a:xfrm>
            <a:off x="622748" y="706509"/>
            <a:ext cx="2323775" cy="463500"/>
          </a:xfrm>
          <a:prstGeom prst="roundRect">
            <a:avLst>
              <a:gd name="adj" fmla="val 31273"/>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600" b="1" dirty="0">
                <a:latin typeface="Book Antiqua" panose="02040602050305030304" pitchFamily="18" charset="0"/>
                <a:ea typeface="Book Antiqua"/>
                <a:cs typeface="Book Antiqua"/>
                <a:sym typeface="Book Antiqua"/>
              </a:rPr>
              <a:t>Surface Designing :</a:t>
            </a:r>
            <a:endParaRPr sz="1600" b="1" dirty="0">
              <a:latin typeface="Book Antiqua" panose="02040602050305030304" pitchFamily="18" charset="0"/>
              <a:ea typeface="Book Antiqua"/>
              <a:cs typeface="Book Antiqua"/>
              <a:sym typeface="Book Antiqua"/>
            </a:endParaRPr>
          </a:p>
        </p:txBody>
      </p:sp>
      <p:pic>
        <p:nvPicPr>
          <p:cNvPr id="14" name="Picture 13">
            <a:extLst>
              <a:ext uri="{FF2B5EF4-FFF2-40B4-BE49-F238E27FC236}">
                <a16:creationId xmlns:a16="http://schemas.microsoft.com/office/drawing/2014/main" id="{33535B6F-A910-49A1-B68D-DDA0E4586451}"/>
              </a:ext>
            </a:extLst>
          </p:cNvPr>
          <p:cNvPicPr>
            <a:picLocks noChangeAspect="1"/>
          </p:cNvPicPr>
          <p:nvPr/>
        </p:nvPicPr>
        <p:blipFill>
          <a:blip r:embed="rId5">
            <a:clrChange>
              <a:clrFrom>
                <a:srgbClr val="FFFFFD"/>
              </a:clrFrom>
              <a:clrTo>
                <a:srgbClr val="FFFFFD">
                  <a:alpha val="0"/>
                </a:srgbClr>
              </a:clrTo>
            </a:clrChange>
          </a:blip>
          <a:stretch>
            <a:fillRect/>
          </a:stretch>
        </p:blipFill>
        <p:spPr>
          <a:xfrm>
            <a:off x="8285089" y="196357"/>
            <a:ext cx="609600" cy="609600"/>
          </a:xfrm>
          <a:prstGeom prst="rect">
            <a:avLst/>
          </a:prstGeom>
        </p:spPr>
      </p:pic>
    </p:spTree>
    <p:extLst>
      <p:ext uri="{BB962C8B-B14F-4D97-AF65-F5344CB8AC3E}">
        <p14:creationId xmlns:p14="http://schemas.microsoft.com/office/powerpoint/2010/main" val="23108678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5" name="TextBox 4">
            <a:extLst>
              <a:ext uri="{FF2B5EF4-FFF2-40B4-BE49-F238E27FC236}">
                <a16:creationId xmlns:a16="http://schemas.microsoft.com/office/drawing/2014/main" id="{086FDB33-28E6-A634-86BA-19CBED3365C0}"/>
              </a:ext>
            </a:extLst>
          </p:cNvPr>
          <p:cNvSpPr txBox="1"/>
          <p:nvPr/>
        </p:nvSpPr>
        <p:spPr>
          <a:xfrm>
            <a:off x="836246" y="1475839"/>
            <a:ext cx="3735754" cy="2031325"/>
          </a:xfrm>
          <a:prstGeom prst="rect">
            <a:avLst/>
          </a:prstGeom>
          <a:noFill/>
        </p:spPr>
        <p:txBody>
          <a:bodyPr wrap="square">
            <a:spAutoFit/>
          </a:bodyPr>
          <a:lstStyle/>
          <a:p>
            <a:r>
              <a:rPr lang="en-US" b="1" dirty="0">
                <a:solidFill>
                  <a:schemeClr val="bg2"/>
                </a:solidFill>
                <a:latin typeface="Libre Baskerville" panose="02000000000000000000" pitchFamily="2" charset="0"/>
                <a:cs typeface="Times New Roman" panose="02020603050405020304" pitchFamily="18" charset="0"/>
              </a:rPr>
              <a:t>TYPES OF ANALYSIS USED IN CAD SOFTWARE:</a:t>
            </a:r>
          </a:p>
          <a:p>
            <a:endParaRPr lang="en-US" dirty="0">
              <a:solidFill>
                <a:schemeClr val="bg2"/>
              </a:solidFill>
              <a:latin typeface="Book Antiqua" panose="02040602050305030304" pitchFamily="18" charset="0"/>
            </a:endParaRPr>
          </a:p>
          <a:p>
            <a:pPr marL="285750" indent="-285750">
              <a:buFont typeface="Wingdings" panose="05000000000000000000" pitchFamily="2" charset="2"/>
              <a:buChar char="Ø"/>
            </a:pPr>
            <a:r>
              <a:rPr lang="en-US" dirty="0">
                <a:solidFill>
                  <a:schemeClr val="bg2"/>
                </a:solidFill>
                <a:latin typeface="Book Antiqua" panose="02040602050305030304" pitchFamily="18" charset="0"/>
              </a:rPr>
              <a:t>Finite Element Analysis (FEA)</a:t>
            </a:r>
          </a:p>
          <a:p>
            <a:pPr marL="285750" indent="-285750">
              <a:buFont typeface="Wingdings" panose="05000000000000000000" pitchFamily="2" charset="2"/>
              <a:buChar char="Ø"/>
            </a:pPr>
            <a:r>
              <a:rPr lang="en-US" dirty="0">
                <a:solidFill>
                  <a:schemeClr val="bg2"/>
                </a:solidFill>
                <a:latin typeface="Book Antiqua" panose="02040602050305030304" pitchFamily="18" charset="0"/>
              </a:rPr>
              <a:t>Computational Fluid Dynamics (CFD)</a:t>
            </a:r>
          </a:p>
          <a:p>
            <a:pPr marL="285750" indent="-285750">
              <a:buFont typeface="Wingdings" panose="05000000000000000000" pitchFamily="2" charset="2"/>
              <a:buChar char="Ø"/>
            </a:pPr>
            <a:r>
              <a:rPr lang="en-US" dirty="0">
                <a:solidFill>
                  <a:schemeClr val="bg2"/>
                </a:solidFill>
                <a:latin typeface="Book Antiqua" panose="02040602050305030304" pitchFamily="18" charset="0"/>
              </a:rPr>
              <a:t>Flow Analysis</a:t>
            </a:r>
          </a:p>
          <a:p>
            <a:pPr marL="285750" indent="-285750">
              <a:buFont typeface="Wingdings" panose="05000000000000000000" pitchFamily="2" charset="2"/>
              <a:buChar char="Ø"/>
            </a:pPr>
            <a:r>
              <a:rPr lang="en-US" dirty="0">
                <a:solidFill>
                  <a:schemeClr val="bg2"/>
                </a:solidFill>
                <a:latin typeface="Book Antiqua" panose="02040602050305030304" pitchFamily="18" charset="0"/>
              </a:rPr>
              <a:t>Thermal Analysis</a:t>
            </a:r>
          </a:p>
          <a:p>
            <a:pPr marL="285750" indent="-285750">
              <a:buFont typeface="Wingdings" panose="05000000000000000000" pitchFamily="2" charset="2"/>
              <a:buChar char="Ø"/>
            </a:pPr>
            <a:r>
              <a:rPr lang="en-US" dirty="0">
                <a:solidFill>
                  <a:schemeClr val="bg2"/>
                </a:solidFill>
                <a:latin typeface="Book Antiqua" panose="02040602050305030304" pitchFamily="18" charset="0"/>
              </a:rPr>
              <a:t>Motion Analysis</a:t>
            </a:r>
          </a:p>
          <a:p>
            <a:pPr marL="285750" indent="-285750">
              <a:buFont typeface="Wingdings" panose="05000000000000000000" pitchFamily="2" charset="2"/>
              <a:buChar char="Ø"/>
            </a:pPr>
            <a:r>
              <a:rPr lang="en-US" i="0" dirty="0">
                <a:solidFill>
                  <a:schemeClr val="bg2"/>
                </a:solidFill>
                <a:effectLst/>
                <a:latin typeface="Book Antiqua" panose="02040602050305030304" pitchFamily="18" charset="0"/>
              </a:rPr>
              <a:t>Stress and Strain Analysis</a:t>
            </a:r>
            <a:endParaRPr lang="en-US" dirty="0">
              <a:solidFill>
                <a:schemeClr val="bg2"/>
              </a:solidFill>
              <a:latin typeface="Book Antiqua" panose="02040602050305030304" pitchFamily="18" charset="0"/>
            </a:endParaRPr>
          </a:p>
        </p:txBody>
      </p:sp>
      <p:pic>
        <p:nvPicPr>
          <p:cNvPr id="6" name="Picture 4" descr="DLR - Space Administration - DLR at Moscow Aviation and Space Salon ...">
            <a:extLst>
              <a:ext uri="{FF2B5EF4-FFF2-40B4-BE49-F238E27FC236}">
                <a16:creationId xmlns:a16="http://schemas.microsoft.com/office/drawing/2014/main" id="{FEC9299B-9146-4241-2E80-B7EFB21C28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0883" y="3013545"/>
            <a:ext cx="3187763" cy="1719288"/>
          </a:xfrm>
          <a:prstGeom prst="rect">
            <a:avLst/>
          </a:prstGeom>
          <a:ln>
            <a:noFill/>
          </a:ln>
          <a:effectLst>
            <a:outerShdw blurRad="292100" dist="139700" dir="2700000" algn="tl" rotWithShape="0">
              <a:srgbClr val="333333">
                <a:alpha val="65000"/>
              </a:srgbClr>
            </a:outerShdw>
          </a:effectLst>
        </p:spPr>
      </p:pic>
      <p:sp>
        <p:nvSpPr>
          <p:cNvPr id="133" name="Google Shape;133;p16"/>
          <p:cNvSpPr/>
          <p:nvPr/>
        </p:nvSpPr>
        <p:spPr>
          <a:xfrm>
            <a:off x="565342" y="567135"/>
            <a:ext cx="1315558" cy="463500"/>
          </a:xfrm>
          <a:prstGeom prst="roundRect">
            <a:avLst>
              <a:gd name="adj" fmla="val 31273"/>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600" b="1" dirty="0">
                <a:latin typeface="Book Antiqua" panose="02040602050305030304" pitchFamily="18" charset="0"/>
                <a:ea typeface="Book Antiqua"/>
                <a:cs typeface="Book Antiqua"/>
                <a:sym typeface="Book Antiqua"/>
              </a:rPr>
              <a:t>Analysis :</a:t>
            </a:r>
            <a:endParaRPr sz="1600" b="1" dirty="0">
              <a:latin typeface="Book Antiqua" panose="02040602050305030304" pitchFamily="18" charset="0"/>
              <a:ea typeface="Book Antiqua"/>
              <a:cs typeface="Book Antiqua"/>
              <a:sym typeface="Book Antiqua"/>
            </a:endParaRPr>
          </a:p>
        </p:txBody>
      </p:sp>
      <p:pic>
        <p:nvPicPr>
          <p:cNvPr id="10" name="Picture 9">
            <a:extLst>
              <a:ext uri="{FF2B5EF4-FFF2-40B4-BE49-F238E27FC236}">
                <a16:creationId xmlns:a16="http://schemas.microsoft.com/office/drawing/2014/main" id="{EEB85A69-0F0A-4F0C-9B5F-593CFC40B15F}"/>
              </a:ext>
            </a:extLst>
          </p:cNvPr>
          <p:cNvPicPr>
            <a:picLocks noChangeAspect="1"/>
          </p:cNvPicPr>
          <p:nvPr/>
        </p:nvPicPr>
        <p:blipFill>
          <a:blip r:embed="rId4">
            <a:clrChange>
              <a:clrFrom>
                <a:srgbClr val="FFFFFD"/>
              </a:clrFrom>
              <a:clrTo>
                <a:srgbClr val="FFFFFD">
                  <a:alpha val="0"/>
                </a:srgbClr>
              </a:clrTo>
            </a:clrChange>
          </a:blip>
          <a:stretch>
            <a:fillRect/>
          </a:stretch>
        </p:blipFill>
        <p:spPr>
          <a:xfrm>
            <a:off x="8379006" y="102458"/>
            <a:ext cx="609600" cy="609600"/>
          </a:xfrm>
          <a:prstGeom prst="rect">
            <a:avLst/>
          </a:prstGeom>
        </p:spPr>
      </p:pic>
      <p:pic>
        <p:nvPicPr>
          <p:cNvPr id="3" name="Picture 2">
            <a:extLst>
              <a:ext uri="{FF2B5EF4-FFF2-40B4-BE49-F238E27FC236}">
                <a16:creationId xmlns:a16="http://schemas.microsoft.com/office/drawing/2014/main" id="{39437B42-DCD0-74D7-3B88-A88E61070D01}"/>
              </a:ext>
            </a:extLst>
          </p:cNvPr>
          <p:cNvPicPr>
            <a:picLocks noChangeAspect="1"/>
          </p:cNvPicPr>
          <p:nvPr/>
        </p:nvPicPr>
        <p:blipFill>
          <a:blip r:embed="rId5"/>
          <a:stretch>
            <a:fillRect/>
          </a:stretch>
        </p:blipFill>
        <p:spPr>
          <a:xfrm>
            <a:off x="5002759" y="407258"/>
            <a:ext cx="3117425" cy="2161083"/>
          </a:xfrm>
          <a:prstGeom prst="rect">
            <a:avLst/>
          </a:prstGeom>
        </p:spPr>
      </p:pic>
    </p:spTree>
    <p:extLst>
      <p:ext uri="{BB962C8B-B14F-4D97-AF65-F5344CB8AC3E}">
        <p14:creationId xmlns:p14="http://schemas.microsoft.com/office/powerpoint/2010/main" val="396071791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4" name="Rectangle 3">
            <a:extLst>
              <a:ext uri="{FF2B5EF4-FFF2-40B4-BE49-F238E27FC236}">
                <a16:creationId xmlns:a16="http://schemas.microsoft.com/office/drawing/2014/main" id="{FCCE47BB-D22F-2E06-D44E-753B26B123D5}"/>
              </a:ext>
            </a:extLst>
          </p:cNvPr>
          <p:cNvSpPr/>
          <p:nvPr/>
        </p:nvSpPr>
        <p:spPr>
          <a:xfrm>
            <a:off x="164126" y="1296140"/>
            <a:ext cx="4517289" cy="1887413"/>
          </a:xfrm>
          <a:prstGeom prst="rect">
            <a:avLst/>
          </a:prstGeom>
          <a:solidFill>
            <a:srgbClr val="E9ED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dirty="0">
                <a:solidFill>
                  <a:schemeClr val="bg2"/>
                </a:solidFill>
                <a:latin typeface="Book Antiqua" panose="02040602050305030304" pitchFamily="18" charset="0"/>
              </a:rPr>
              <a:t/>
            </a:r>
            <a:br>
              <a:rPr lang="en-US" dirty="0">
                <a:solidFill>
                  <a:schemeClr val="bg2"/>
                </a:solidFill>
                <a:latin typeface="Book Antiqua" panose="02040602050305030304" pitchFamily="18" charset="0"/>
              </a:rPr>
            </a:br>
            <a:r>
              <a:rPr lang="en-US" b="0" i="0" dirty="0">
                <a:solidFill>
                  <a:schemeClr val="bg2"/>
                </a:solidFill>
                <a:effectLst/>
                <a:latin typeface="Book Antiqua" panose="02040602050305030304" pitchFamily="18" charset="0"/>
              </a:rPr>
              <a:t>Drafting in CAD (Computer-Aided Design) refers to the process of creating detailed and accurate technical drawings and documentation using digital tools. CAD drafting replaces traditional manual drafting methods, where drawings were created by hand on paper using various drafting instruments.</a:t>
            </a:r>
            <a:endParaRPr lang="en-US" dirty="0">
              <a:solidFill>
                <a:schemeClr val="bg2"/>
              </a:solidFill>
              <a:latin typeface="Book Antiqua" panose="02040602050305030304" pitchFamily="18" charset="0"/>
            </a:endParaRPr>
          </a:p>
        </p:txBody>
      </p:sp>
      <p:sp>
        <p:nvSpPr>
          <p:cNvPr id="133" name="Google Shape;133;p16"/>
          <p:cNvSpPr/>
          <p:nvPr/>
        </p:nvSpPr>
        <p:spPr>
          <a:xfrm>
            <a:off x="620737" y="660424"/>
            <a:ext cx="1315558" cy="463500"/>
          </a:xfrm>
          <a:prstGeom prst="roundRect">
            <a:avLst>
              <a:gd name="adj" fmla="val 31273"/>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600" b="1" dirty="0">
                <a:latin typeface="Book Antiqua" panose="02040602050305030304" pitchFamily="18" charset="0"/>
                <a:ea typeface="Book Antiqua"/>
                <a:cs typeface="Book Antiqua"/>
                <a:sym typeface="Book Antiqua"/>
              </a:rPr>
              <a:t>Drafting :</a:t>
            </a:r>
            <a:endParaRPr sz="1600" b="1" dirty="0">
              <a:latin typeface="Book Antiqua" panose="02040602050305030304" pitchFamily="18" charset="0"/>
              <a:ea typeface="Book Antiqua"/>
              <a:cs typeface="Book Antiqua"/>
              <a:sym typeface="Book Antiqua"/>
            </a:endParaRPr>
          </a:p>
        </p:txBody>
      </p:sp>
      <p:pic>
        <p:nvPicPr>
          <p:cNvPr id="9" name="Picture 8">
            <a:extLst>
              <a:ext uri="{FF2B5EF4-FFF2-40B4-BE49-F238E27FC236}">
                <a16:creationId xmlns:a16="http://schemas.microsoft.com/office/drawing/2014/main" id="{E984C842-F892-4798-B1F5-2F49D95C5B7C}"/>
              </a:ext>
            </a:extLst>
          </p:cNvPr>
          <p:cNvPicPr>
            <a:picLocks noChangeAspect="1"/>
          </p:cNvPicPr>
          <p:nvPr/>
        </p:nvPicPr>
        <p:blipFill>
          <a:blip r:embed="rId3">
            <a:clrChange>
              <a:clrFrom>
                <a:srgbClr val="FFFFFD"/>
              </a:clrFrom>
              <a:clrTo>
                <a:srgbClr val="FFFFFD">
                  <a:alpha val="0"/>
                </a:srgbClr>
              </a:clrTo>
            </a:clrChange>
          </a:blip>
          <a:stretch>
            <a:fillRect/>
          </a:stretch>
        </p:blipFill>
        <p:spPr>
          <a:xfrm>
            <a:off x="8285089" y="196357"/>
            <a:ext cx="609600" cy="609600"/>
          </a:xfrm>
          <a:prstGeom prst="rect">
            <a:avLst/>
          </a:prstGeom>
        </p:spPr>
      </p:pic>
      <p:pic>
        <p:nvPicPr>
          <p:cNvPr id="5" name="Picture 4">
            <a:extLst>
              <a:ext uri="{FF2B5EF4-FFF2-40B4-BE49-F238E27FC236}">
                <a16:creationId xmlns:a16="http://schemas.microsoft.com/office/drawing/2014/main" id="{F9C55F03-433F-6427-CD0D-F675A5CDEE32}"/>
              </a:ext>
            </a:extLst>
          </p:cNvPr>
          <p:cNvPicPr>
            <a:picLocks noChangeAspect="1"/>
          </p:cNvPicPr>
          <p:nvPr/>
        </p:nvPicPr>
        <p:blipFill>
          <a:blip r:embed="rId4"/>
          <a:stretch>
            <a:fillRect/>
          </a:stretch>
        </p:blipFill>
        <p:spPr>
          <a:xfrm>
            <a:off x="4807185" y="1228265"/>
            <a:ext cx="3970214" cy="2906073"/>
          </a:xfrm>
          <a:prstGeom prst="rect">
            <a:avLst/>
          </a:prstGeom>
        </p:spPr>
      </p:pic>
    </p:spTree>
    <p:extLst>
      <p:ext uri="{BB962C8B-B14F-4D97-AF65-F5344CB8AC3E}">
        <p14:creationId xmlns:p14="http://schemas.microsoft.com/office/powerpoint/2010/main" val="198362996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2" name="TextBox 1">
            <a:extLst>
              <a:ext uri="{FF2B5EF4-FFF2-40B4-BE49-F238E27FC236}">
                <a16:creationId xmlns:a16="http://schemas.microsoft.com/office/drawing/2014/main" id="{94C6B099-2157-F66E-C8DB-6CEA10E7A8B4}"/>
              </a:ext>
            </a:extLst>
          </p:cNvPr>
          <p:cNvSpPr txBox="1"/>
          <p:nvPr/>
        </p:nvSpPr>
        <p:spPr>
          <a:xfrm>
            <a:off x="1176656" y="1273814"/>
            <a:ext cx="3328201" cy="3049746"/>
          </a:xfrm>
          <a:prstGeom prst="rect">
            <a:avLst/>
          </a:prstGeom>
          <a:noFill/>
        </p:spPr>
        <p:txBody>
          <a:bodyPr wrap="square" rtlCol="0">
            <a:spAutoFit/>
          </a:bodyPr>
          <a:lstStyle/>
          <a:p>
            <a:pPr marL="342900" indent="-342900">
              <a:lnSpc>
                <a:spcPct val="200000"/>
              </a:lnSpc>
              <a:buFont typeface="+mj-lt"/>
              <a:buAutoNum type="arabicPeriod"/>
            </a:pPr>
            <a:r>
              <a:rPr lang="en-US" i="0" dirty="0">
                <a:solidFill>
                  <a:schemeClr val="bg2"/>
                </a:solidFill>
                <a:effectLst/>
                <a:latin typeface="Book Antiqua" panose="02040602050305030304" pitchFamily="18" charset="0"/>
              </a:rPr>
              <a:t>Aerospace Design and Engineering</a:t>
            </a:r>
          </a:p>
          <a:p>
            <a:pPr marL="342900" indent="-342900">
              <a:lnSpc>
                <a:spcPct val="200000"/>
              </a:lnSpc>
              <a:buFont typeface="+mj-lt"/>
              <a:buAutoNum type="arabicPeriod"/>
            </a:pPr>
            <a:r>
              <a:rPr lang="en-US" i="0" dirty="0">
                <a:solidFill>
                  <a:schemeClr val="bg2"/>
                </a:solidFill>
                <a:effectLst/>
                <a:latin typeface="Book Antiqua" panose="02040602050305030304" pitchFamily="18" charset="0"/>
              </a:rPr>
              <a:t>Automotive Design</a:t>
            </a:r>
            <a:endParaRPr lang="en-US" dirty="0">
              <a:solidFill>
                <a:schemeClr val="bg2"/>
              </a:solidFill>
              <a:latin typeface="Book Antiqua" panose="02040602050305030304" pitchFamily="18" charset="0"/>
            </a:endParaRPr>
          </a:p>
          <a:p>
            <a:pPr marL="342900" indent="-342900">
              <a:lnSpc>
                <a:spcPct val="200000"/>
              </a:lnSpc>
              <a:buFont typeface="+mj-lt"/>
              <a:buAutoNum type="arabicPeriod"/>
            </a:pPr>
            <a:r>
              <a:rPr lang="en-US" i="0" dirty="0">
                <a:solidFill>
                  <a:schemeClr val="bg2"/>
                </a:solidFill>
                <a:effectLst/>
                <a:latin typeface="Book Antiqua" panose="02040602050305030304" pitchFamily="18" charset="0"/>
              </a:rPr>
              <a:t>Sheet Metal Design</a:t>
            </a:r>
          </a:p>
          <a:p>
            <a:pPr marL="342900" indent="-342900">
              <a:lnSpc>
                <a:spcPct val="200000"/>
              </a:lnSpc>
              <a:buFont typeface="+mj-lt"/>
              <a:buAutoNum type="arabicPeriod"/>
            </a:pPr>
            <a:r>
              <a:rPr lang="en-US" dirty="0">
                <a:solidFill>
                  <a:schemeClr val="bg2"/>
                </a:solidFill>
                <a:latin typeface="Book Antiqua" panose="02040602050305030304" pitchFamily="18" charset="0"/>
              </a:rPr>
              <a:t>Weldments</a:t>
            </a:r>
            <a:r>
              <a:rPr lang="en-US" i="0" dirty="0">
                <a:solidFill>
                  <a:schemeClr val="bg2"/>
                </a:solidFill>
                <a:effectLst/>
                <a:latin typeface="Book Antiqua" panose="02040602050305030304" pitchFamily="18" charset="0"/>
              </a:rPr>
              <a:t> Design</a:t>
            </a:r>
            <a:endParaRPr lang="en-US" dirty="0">
              <a:solidFill>
                <a:schemeClr val="bg2"/>
              </a:solidFill>
              <a:latin typeface="Book Antiqua" panose="02040602050305030304" pitchFamily="18" charset="0"/>
            </a:endParaRPr>
          </a:p>
          <a:p>
            <a:pPr marL="342900" indent="-342900">
              <a:lnSpc>
                <a:spcPct val="200000"/>
              </a:lnSpc>
              <a:buFont typeface="+mj-lt"/>
              <a:buAutoNum type="arabicPeriod"/>
            </a:pPr>
            <a:r>
              <a:rPr lang="en-US" i="0" dirty="0">
                <a:solidFill>
                  <a:schemeClr val="bg2"/>
                </a:solidFill>
                <a:effectLst/>
                <a:latin typeface="Book Antiqua" panose="02040602050305030304" pitchFamily="18" charset="0"/>
              </a:rPr>
              <a:t>Mold and Tooling Design</a:t>
            </a:r>
          </a:p>
          <a:p>
            <a:pPr marL="342900" indent="-342900">
              <a:lnSpc>
                <a:spcPct val="200000"/>
              </a:lnSpc>
              <a:buFont typeface="+mj-lt"/>
              <a:buAutoNum type="arabicPeriod"/>
            </a:pPr>
            <a:r>
              <a:rPr lang="en-US" i="0" dirty="0">
                <a:solidFill>
                  <a:schemeClr val="bg2"/>
                </a:solidFill>
                <a:effectLst/>
                <a:latin typeface="Book Antiqua" panose="02040602050305030304" pitchFamily="18" charset="0"/>
              </a:rPr>
              <a:t>Simulation and Analysis</a:t>
            </a:r>
            <a:endParaRPr lang="en-US" dirty="0">
              <a:solidFill>
                <a:schemeClr val="bg2"/>
              </a:solidFill>
              <a:latin typeface="Book Antiqua" panose="02040602050305030304" pitchFamily="18" charset="0"/>
            </a:endParaRPr>
          </a:p>
          <a:p>
            <a:pPr marL="342900" indent="-342900">
              <a:lnSpc>
                <a:spcPct val="200000"/>
              </a:lnSpc>
              <a:buFont typeface="+mj-lt"/>
              <a:buAutoNum type="arabicPeriod"/>
            </a:pPr>
            <a:r>
              <a:rPr lang="en-US" i="0" dirty="0">
                <a:solidFill>
                  <a:schemeClr val="bg2"/>
                </a:solidFill>
                <a:effectLst/>
                <a:latin typeface="Book Antiqua" panose="02040602050305030304" pitchFamily="18" charset="0"/>
              </a:rPr>
              <a:t>Electrical and Electronics Design</a:t>
            </a:r>
          </a:p>
        </p:txBody>
      </p:sp>
      <p:sp>
        <p:nvSpPr>
          <p:cNvPr id="133" name="Google Shape;133;p16"/>
          <p:cNvSpPr/>
          <p:nvPr/>
        </p:nvSpPr>
        <p:spPr>
          <a:xfrm>
            <a:off x="365766" y="676588"/>
            <a:ext cx="5714604" cy="463500"/>
          </a:xfrm>
          <a:prstGeom prst="roundRect">
            <a:avLst>
              <a:gd name="adj" fmla="val 31273"/>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600" b="1" dirty="0">
                <a:latin typeface="Book Antiqua" panose="02040602050305030304" pitchFamily="18" charset="0"/>
                <a:ea typeface="Book Antiqua"/>
                <a:cs typeface="Book Antiqua"/>
                <a:sym typeface="Book Antiqua"/>
              </a:rPr>
              <a:t>Specialization  and Advanced techniques of solidwork:</a:t>
            </a:r>
            <a:endParaRPr sz="1600" b="1" dirty="0">
              <a:latin typeface="Book Antiqua" panose="02040602050305030304" pitchFamily="18" charset="0"/>
              <a:ea typeface="Book Antiqua"/>
              <a:cs typeface="Book Antiqua"/>
              <a:sym typeface="Book Antiqua"/>
            </a:endParaRPr>
          </a:p>
        </p:txBody>
      </p:sp>
      <p:pic>
        <p:nvPicPr>
          <p:cNvPr id="11" name="Picture 10">
            <a:extLst>
              <a:ext uri="{FF2B5EF4-FFF2-40B4-BE49-F238E27FC236}">
                <a16:creationId xmlns:a16="http://schemas.microsoft.com/office/drawing/2014/main" id="{769190F4-E090-4421-9009-F05066A1366C}"/>
              </a:ext>
            </a:extLst>
          </p:cNvPr>
          <p:cNvPicPr>
            <a:picLocks noChangeAspect="1"/>
          </p:cNvPicPr>
          <p:nvPr/>
        </p:nvPicPr>
        <p:blipFill>
          <a:blip r:embed="rId3">
            <a:clrChange>
              <a:clrFrom>
                <a:srgbClr val="FFFFFD"/>
              </a:clrFrom>
              <a:clrTo>
                <a:srgbClr val="FFFFFD">
                  <a:alpha val="0"/>
                </a:srgbClr>
              </a:clrTo>
            </a:clrChange>
          </a:blip>
          <a:stretch>
            <a:fillRect/>
          </a:stretch>
        </p:blipFill>
        <p:spPr>
          <a:xfrm>
            <a:off x="8486778" y="41619"/>
            <a:ext cx="609600" cy="609600"/>
          </a:xfrm>
          <a:prstGeom prst="rect">
            <a:avLst/>
          </a:prstGeom>
        </p:spPr>
      </p:pic>
      <p:pic>
        <p:nvPicPr>
          <p:cNvPr id="4" name="Picture 3">
            <a:extLst>
              <a:ext uri="{FF2B5EF4-FFF2-40B4-BE49-F238E27FC236}">
                <a16:creationId xmlns:a16="http://schemas.microsoft.com/office/drawing/2014/main" id="{16B13CE7-CC3B-847A-E044-4E19679398EE}"/>
              </a:ext>
            </a:extLst>
          </p:cNvPr>
          <p:cNvPicPr>
            <a:picLocks noChangeAspect="1"/>
          </p:cNvPicPr>
          <p:nvPr/>
        </p:nvPicPr>
        <p:blipFill rotWithShape="1">
          <a:blip r:embed="rId4"/>
          <a:srcRect l="-22316" t="373" r="22316" b="9613"/>
          <a:stretch/>
        </p:blipFill>
        <p:spPr>
          <a:xfrm>
            <a:off x="5283623" y="3095837"/>
            <a:ext cx="3328201" cy="1685120"/>
          </a:xfrm>
          <a:prstGeom prst="rect">
            <a:avLst/>
          </a:prstGeom>
        </p:spPr>
      </p:pic>
      <p:pic>
        <p:nvPicPr>
          <p:cNvPr id="6" name="Picture 5">
            <a:extLst>
              <a:ext uri="{FF2B5EF4-FFF2-40B4-BE49-F238E27FC236}">
                <a16:creationId xmlns:a16="http://schemas.microsoft.com/office/drawing/2014/main" id="{71C72804-EBCB-C611-485D-241BC0651B8D}"/>
              </a:ext>
            </a:extLst>
          </p:cNvPr>
          <p:cNvPicPr>
            <a:picLocks noChangeAspect="1"/>
          </p:cNvPicPr>
          <p:nvPr/>
        </p:nvPicPr>
        <p:blipFill>
          <a:blip r:embed="rId5"/>
          <a:stretch>
            <a:fillRect/>
          </a:stretch>
        </p:blipFill>
        <p:spPr>
          <a:xfrm>
            <a:off x="4998227" y="1273814"/>
            <a:ext cx="2969117" cy="1481649"/>
          </a:xfrm>
          <a:prstGeom prst="rect">
            <a:avLst/>
          </a:prstGeom>
        </p:spPr>
      </p:pic>
    </p:spTree>
    <p:extLst>
      <p:ext uri="{BB962C8B-B14F-4D97-AF65-F5344CB8AC3E}">
        <p14:creationId xmlns:p14="http://schemas.microsoft.com/office/powerpoint/2010/main" val="12981275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3" name="TextBox 2">
            <a:extLst>
              <a:ext uri="{FF2B5EF4-FFF2-40B4-BE49-F238E27FC236}">
                <a16:creationId xmlns:a16="http://schemas.microsoft.com/office/drawing/2014/main" id="{4BCD300F-8ED4-4B10-6609-9FE50E5269B1}"/>
              </a:ext>
            </a:extLst>
          </p:cNvPr>
          <p:cNvSpPr txBox="1"/>
          <p:nvPr/>
        </p:nvSpPr>
        <p:spPr>
          <a:xfrm>
            <a:off x="323351" y="1328953"/>
            <a:ext cx="4889511" cy="1999458"/>
          </a:xfrm>
          <a:prstGeom prst="rect">
            <a:avLst/>
          </a:prstGeom>
          <a:noFill/>
        </p:spPr>
        <p:txBody>
          <a:bodyPr wrap="square">
            <a:spAutoFit/>
          </a:bodyPr>
          <a:lstStyle/>
          <a:p>
            <a:pPr marL="285750" indent="-285750" algn="l">
              <a:lnSpc>
                <a:spcPct val="150000"/>
              </a:lnSpc>
              <a:buFont typeface="Wingdings" panose="05000000000000000000" pitchFamily="2" charset="2"/>
              <a:buChar char="ü"/>
            </a:pPr>
            <a:r>
              <a:rPr lang="en-US" b="0" i="0" dirty="0">
                <a:solidFill>
                  <a:schemeClr val="bg2"/>
                </a:solidFill>
                <a:effectLst/>
                <a:latin typeface="Book Antiqua" panose="02040602050305030304" pitchFamily="18" charset="0"/>
              </a:rPr>
              <a:t>Simulation (SW) used to create virtual representations of objects and their motion . </a:t>
            </a:r>
            <a:r>
              <a:rPr lang="en-US" dirty="0">
                <a:solidFill>
                  <a:schemeClr val="bg2"/>
                </a:solidFill>
                <a:latin typeface="Book Antiqua" panose="02040602050305030304" pitchFamily="18" charset="0"/>
              </a:rPr>
              <a:t>To analyze the working model of a product.</a:t>
            </a:r>
          </a:p>
          <a:p>
            <a:pPr marL="285750" indent="-285750" algn="l">
              <a:lnSpc>
                <a:spcPct val="150000"/>
              </a:lnSpc>
              <a:buFont typeface="Wingdings" panose="05000000000000000000" pitchFamily="2" charset="2"/>
              <a:buChar char="ü"/>
            </a:pPr>
            <a:endParaRPr lang="en-US" b="0" i="0" dirty="0">
              <a:solidFill>
                <a:schemeClr val="bg2"/>
              </a:solidFill>
              <a:effectLst/>
              <a:latin typeface="Book Antiqua" panose="02040602050305030304" pitchFamily="18" charset="0"/>
            </a:endParaRPr>
          </a:p>
          <a:p>
            <a:pPr marL="285750" indent="-285750" algn="l">
              <a:lnSpc>
                <a:spcPct val="150000"/>
              </a:lnSpc>
              <a:buFont typeface="Wingdings" panose="05000000000000000000" pitchFamily="2" charset="2"/>
              <a:buChar char="ü"/>
            </a:pPr>
            <a:r>
              <a:rPr lang="en-US" dirty="0">
                <a:solidFill>
                  <a:schemeClr val="bg2"/>
                </a:solidFill>
                <a:latin typeface="Book Antiqua" panose="02040602050305030304" pitchFamily="18" charset="0"/>
              </a:rPr>
              <a:t>It uses to identifying the ERROR in working mechanism.</a:t>
            </a:r>
            <a:endParaRPr lang="en-US" b="0" i="0" dirty="0">
              <a:solidFill>
                <a:schemeClr val="bg2"/>
              </a:solidFill>
              <a:effectLst/>
              <a:latin typeface="Book Antiqua" panose="02040602050305030304" pitchFamily="18" charset="0"/>
            </a:endParaRPr>
          </a:p>
        </p:txBody>
      </p:sp>
      <p:sp>
        <p:nvSpPr>
          <p:cNvPr id="133" name="Google Shape;133;p16"/>
          <p:cNvSpPr/>
          <p:nvPr/>
        </p:nvSpPr>
        <p:spPr>
          <a:xfrm>
            <a:off x="596889" y="763909"/>
            <a:ext cx="2513634" cy="463500"/>
          </a:xfrm>
          <a:prstGeom prst="roundRect">
            <a:avLst>
              <a:gd name="adj" fmla="val 31273"/>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600" b="1" dirty="0">
                <a:latin typeface="Book Antiqua" panose="02040602050305030304" pitchFamily="18" charset="0"/>
                <a:ea typeface="Book Antiqua"/>
                <a:cs typeface="Book Antiqua"/>
                <a:sym typeface="Book Antiqua"/>
              </a:rPr>
              <a:t>Simulation of engine:</a:t>
            </a:r>
            <a:endParaRPr sz="1600" b="1" dirty="0">
              <a:latin typeface="Book Antiqua" panose="02040602050305030304" pitchFamily="18" charset="0"/>
              <a:ea typeface="Book Antiqua"/>
              <a:cs typeface="Book Antiqua"/>
              <a:sym typeface="Book Antiqua"/>
            </a:endParaRPr>
          </a:p>
        </p:txBody>
      </p:sp>
      <p:pic>
        <p:nvPicPr>
          <p:cNvPr id="11" name="Picture 10">
            <a:extLst>
              <a:ext uri="{FF2B5EF4-FFF2-40B4-BE49-F238E27FC236}">
                <a16:creationId xmlns:a16="http://schemas.microsoft.com/office/drawing/2014/main" id="{71D7F7AB-300C-4EA3-8092-F93855F451A1}"/>
              </a:ext>
            </a:extLst>
          </p:cNvPr>
          <p:cNvPicPr>
            <a:picLocks noChangeAspect="1"/>
          </p:cNvPicPr>
          <p:nvPr/>
        </p:nvPicPr>
        <p:blipFill>
          <a:blip r:embed="rId3">
            <a:clrChange>
              <a:clrFrom>
                <a:srgbClr val="FFFFFD"/>
              </a:clrFrom>
              <a:clrTo>
                <a:srgbClr val="FFFFFD">
                  <a:alpha val="0"/>
                </a:srgbClr>
              </a:clrTo>
            </a:clrChange>
          </a:blip>
          <a:stretch>
            <a:fillRect/>
          </a:stretch>
        </p:blipFill>
        <p:spPr>
          <a:xfrm>
            <a:off x="8285089" y="196357"/>
            <a:ext cx="609600" cy="609600"/>
          </a:xfrm>
          <a:prstGeom prst="rect">
            <a:avLst/>
          </a:prstGeom>
        </p:spPr>
      </p:pic>
      <p:pic>
        <p:nvPicPr>
          <p:cNvPr id="4" name="Picture 3">
            <a:extLst>
              <a:ext uri="{FF2B5EF4-FFF2-40B4-BE49-F238E27FC236}">
                <a16:creationId xmlns:a16="http://schemas.microsoft.com/office/drawing/2014/main" id="{B8EC1FD1-0B0B-C167-66A9-1FEF1026A824}"/>
              </a:ext>
            </a:extLst>
          </p:cNvPr>
          <p:cNvPicPr>
            <a:picLocks noChangeAspect="1"/>
          </p:cNvPicPr>
          <p:nvPr/>
        </p:nvPicPr>
        <p:blipFill>
          <a:blip r:embed="rId4"/>
          <a:stretch>
            <a:fillRect/>
          </a:stretch>
        </p:blipFill>
        <p:spPr>
          <a:xfrm>
            <a:off x="5361354" y="472105"/>
            <a:ext cx="2168943" cy="17136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E7229C4A-FDFA-A535-1420-C79D6BF37875}"/>
              </a:ext>
            </a:extLst>
          </p:cNvPr>
          <p:cNvPicPr>
            <a:picLocks noChangeAspect="1"/>
          </p:cNvPicPr>
          <p:nvPr/>
        </p:nvPicPr>
        <p:blipFill>
          <a:blip r:embed="rId5"/>
          <a:stretch>
            <a:fillRect/>
          </a:stretch>
        </p:blipFill>
        <p:spPr>
          <a:xfrm>
            <a:off x="5649064" y="2868537"/>
            <a:ext cx="1593521" cy="19994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3723740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4" name="Rectangle 3">
            <a:extLst>
              <a:ext uri="{FF2B5EF4-FFF2-40B4-BE49-F238E27FC236}">
                <a16:creationId xmlns:a16="http://schemas.microsoft.com/office/drawing/2014/main" id="{FCCE47BB-D22F-2E06-D44E-753B26B123D5}"/>
              </a:ext>
            </a:extLst>
          </p:cNvPr>
          <p:cNvSpPr/>
          <p:nvPr/>
        </p:nvSpPr>
        <p:spPr>
          <a:xfrm>
            <a:off x="412916" y="1109482"/>
            <a:ext cx="7828532" cy="1134776"/>
          </a:xfrm>
          <a:prstGeom prst="rect">
            <a:avLst/>
          </a:prstGeom>
          <a:solidFill>
            <a:srgbClr val="E9ED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solidFill>
                <a:schemeClr val="bg2"/>
              </a:solidFill>
              <a:latin typeface="Book Antiqua" panose="02040602050305030304" pitchFamily="18" charset="0"/>
            </a:endParaRPr>
          </a:p>
        </p:txBody>
      </p:sp>
      <p:sp>
        <p:nvSpPr>
          <p:cNvPr id="9" name="TextBox 8">
            <a:extLst>
              <a:ext uri="{FF2B5EF4-FFF2-40B4-BE49-F238E27FC236}">
                <a16:creationId xmlns:a16="http://schemas.microsoft.com/office/drawing/2014/main" id="{AA05C7FC-7539-FF03-1AB0-03238C364B01}"/>
              </a:ext>
            </a:extLst>
          </p:cNvPr>
          <p:cNvSpPr txBox="1"/>
          <p:nvPr/>
        </p:nvSpPr>
        <p:spPr>
          <a:xfrm>
            <a:off x="71815" y="3943837"/>
            <a:ext cx="3009726" cy="1169551"/>
          </a:xfrm>
          <a:prstGeom prst="rect">
            <a:avLst/>
          </a:prstGeom>
          <a:noFill/>
        </p:spPr>
        <p:txBody>
          <a:bodyPr wrap="square">
            <a:spAutoFit/>
          </a:bodyPr>
          <a:lstStyle/>
          <a:p>
            <a:pPr algn="just"/>
            <a:r>
              <a:rPr lang="en-US" dirty="0">
                <a:solidFill>
                  <a:schemeClr val="bg2"/>
                </a:solidFill>
                <a:latin typeface="Libre Baskerville" panose="02000000000000000000" pitchFamily="2" charset="0"/>
              </a:rPr>
              <a:t>SolidWorks</a:t>
            </a:r>
            <a:r>
              <a:rPr lang="en-US" sz="1400" dirty="0">
                <a:solidFill>
                  <a:schemeClr val="bg2"/>
                </a:solidFill>
                <a:latin typeface="Libre Baskerville" panose="02000000000000000000" pitchFamily="2" charset="0"/>
              </a:rPr>
              <a:t> plays a crucial role in the development of aircraft, satellites, and unmanned aerial vehicles.</a:t>
            </a:r>
          </a:p>
          <a:p>
            <a:pPr algn="just"/>
            <a:endParaRPr lang="en-US" sz="1400" dirty="0">
              <a:solidFill>
                <a:schemeClr val="bg2"/>
              </a:solidFill>
              <a:latin typeface="Libre Baskerville" panose="02000000000000000000" pitchFamily="2" charset="0"/>
            </a:endParaRPr>
          </a:p>
        </p:txBody>
      </p:sp>
      <p:sp>
        <p:nvSpPr>
          <p:cNvPr id="11" name="TextBox 10">
            <a:extLst>
              <a:ext uri="{FF2B5EF4-FFF2-40B4-BE49-F238E27FC236}">
                <a16:creationId xmlns:a16="http://schemas.microsoft.com/office/drawing/2014/main" id="{D861D253-F0BA-FCAC-8251-39AA622A8F7E}"/>
              </a:ext>
            </a:extLst>
          </p:cNvPr>
          <p:cNvSpPr txBox="1"/>
          <p:nvPr/>
        </p:nvSpPr>
        <p:spPr>
          <a:xfrm>
            <a:off x="3485450" y="1214020"/>
            <a:ext cx="2551176" cy="523220"/>
          </a:xfrm>
          <a:prstGeom prst="rect">
            <a:avLst/>
          </a:prstGeom>
          <a:noFill/>
        </p:spPr>
        <p:txBody>
          <a:bodyPr wrap="square">
            <a:spAutoFit/>
          </a:bodyPr>
          <a:lstStyle/>
          <a:p>
            <a:r>
              <a:rPr lang="en-US" dirty="0">
                <a:solidFill>
                  <a:schemeClr val="bg2"/>
                </a:solidFill>
                <a:latin typeface="Libre Baskerville" panose="02000000000000000000" pitchFamily="2" charset="0"/>
              </a:rPr>
              <a:t>Automotive Engineering</a:t>
            </a:r>
          </a:p>
          <a:p>
            <a:endParaRPr lang="en-US" dirty="0">
              <a:solidFill>
                <a:schemeClr val="bg2"/>
              </a:solidFill>
              <a:latin typeface="Libre Baskerville" panose="02000000000000000000" pitchFamily="2" charset="0"/>
            </a:endParaRPr>
          </a:p>
        </p:txBody>
      </p:sp>
      <p:sp>
        <p:nvSpPr>
          <p:cNvPr id="13" name="TextBox 12">
            <a:extLst>
              <a:ext uri="{FF2B5EF4-FFF2-40B4-BE49-F238E27FC236}">
                <a16:creationId xmlns:a16="http://schemas.microsoft.com/office/drawing/2014/main" id="{AFC6D8A2-D800-0989-3E45-B13E886FEFA7}"/>
              </a:ext>
            </a:extLst>
          </p:cNvPr>
          <p:cNvSpPr txBox="1"/>
          <p:nvPr/>
        </p:nvSpPr>
        <p:spPr>
          <a:xfrm>
            <a:off x="3369284" y="3877317"/>
            <a:ext cx="3154679" cy="1169551"/>
          </a:xfrm>
          <a:prstGeom prst="rect">
            <a:avLst/>
          </a:prstGeom>
          <a:noFill/>
        </p:spPr>
        <p:txBody>
          <a:bodyPr wrap="square">
            <a:spAutoFit/>
          </a:bodyPr>
          <a:lstStyle/>
          <a:p>
            <a:r>
              <a:rPr lang="en-US" dirty="0">
                <a:solidFill>
                  <a:schemeClr val="bg2"/>
                </a:solidFill>
                <a:latin typeface="Libre Baskerville" panose="02000000000000000000" pitchFamily="2" charset="0"/>
              </a:rPr>
              <a:t>SolidWorks </a:t>
            </a:r>
            <a:r>
              <a:rPr lang="en-US" sz="1400" dirty="0">
                <a:solidFill>
                  <a:schemeClr val="bg2"/>
                </a:solidFill>
                <a:latin typeface="Libre Baskerville" panose="02000000000000000000" pitchFamily="2" charset="0"/>
              </a:rPr>
              <a:t>enables the development of automotive designs that are safe, efficient, and visually appealing.</a:t>
            </a:r>
          </a:p>
          <a:p>
            <a:endParaRPr lang="en-US" sz="1400" dirty="0">
              <a:solidFill>
                <a:schemeClr val="bg2"/>
              </a:solidFill>
              <a:latin typeface="Libre Baskerville" panose="02000000000000000000" pitchFamily="2" charset="0"/>
            </a:endParaRPr>
          </a:p>
        </p:txBody>
      </p:sp>
      <p:sp>
        <p:nvSpPr>
          <p:cNvPr id="15" name="TextBox 14">
            <a:extLst>
              <a:ext uri="{FF2B5EF4-FFF2-40B4-BE49-F238E27FC236}">
                <a16:creationId xmlns:a16="http://schemas.microsoft.com/office/drawing/2014/main" id="{104051D0-EBD1-8F9B-7B01-8C4C1DF9625C}"/>
              </a:ext>
            </a:extLst>
          </p:cNvPr>
          <p:cNvSpPr txBox="1"/>
          <p:nvPr/>
        </p:nvSpPr>
        <p:spPr>
          <a:xfrm>
            <a:off x="6185062" y="3871315"/>
            <a:ext cx="2987828" cy="954107"/>
          </a:xfrm>
          <a:prstGeom prst="rect">
            <a:avLst/>
          </a:prstGeom>
          <a:noFill/>
        </p:spPr>
        <p:txBody>
          <a:bodyPr wrap="square">
            <a:spAutoFit/>
          </a:bodyPr>
          <a:lstStyle/>
          <a:p>
            <a:r>
              <a:rPr lang="en-US" dirty="0">
                <a:solidFill>
                  <a:schemeClr val="bg2"/>
                </a:solidFill>
                <a:latin typeface="Libre Baskerville" panose="02000000000000000000" pitchFamily="2" charset="0"/>
              </a:rPr>
              <a:t>SolidWorks </a:t>
            </a:r>
            <a:r>
              <a:rPr lang="en-US" sz="1400" dirty="0">
                <a:solidFill>
                  <a:schemeClr val="bg2"/>
                </a:solidFill>
                <a:latin typeface="Libre Baskerville" panose="02000000000000000000" pitchFamily="2" charset="0"/>
              </a:rPr>
              <a:t> is used to design machinery for manufacturing and other industrial applications.</a:t>
            </a:r>
          </a:p>
        </p:txBody>
      </p:sp>
      <p:sp>
        <p:nvSpPr>
          <p:cNvPr id="17" name="TextBox 16">
            <a:extLst>
              <a:ext uri="{FF2B5EF4-FFF2-40B4-BE49-F238E27FC236}">
                <a16:creationId xmlns:a16="http://schemas.microsoft.com/office/drawing/2014/main" id="{34FD5099-486D-50A8-E507-75A1E0D7F6AC}"/>
              </a:ext>
            </a:extLst>
          </p:cNvPr>
          <p:cNvSpPr txBox="1"/>
          <p:nvPr/>
        </p:nvSpPr>
        <p:spPr>
          <a:xfrm>
            <a:off x="6773125" y="1200185"/>
            <a:ext cx="3074241" cy="738664"/>
          </a:xfrm>
          <a:prstGeom prst="rect">
            <a:avLst/>
          </a:prstGeom>
          <a:noFill/>
        </p:spPr>
        <p:txBody>
          <a:bodyPr wrap="square">
            <a:spAutoFit/>
          </a:bodyPr>
          <a:lstStyle/>
          <a:p>
            <a:r>
              <a:rPr lang="en-US" dirty="0">
                <a:solidFill>
                  <a:schemeClr val="bg2"/>
                </a:solidFill>
                <a:latin typeface="Libre Baskerville" panose="02000000000000000000" pitchFamily="2" charset="0"/>
              </a:rPr>
              <a:t>Industrial Machinery Engineering</a:t>
            </a:r>
          </a:p>
          <a:p>
            <a:endParaRPr lang="en-US" dirty="0">
              <a:solidFill>
                <a:schemeClr val="bg2"/>
              </a:solidFill>
              <a:latin typeface="Libre Baskerville" panose="02000000000000000000" pitchFamily="2" charset="0"/>
            </a:endParaRPr>
          </a:p>
        </p:txBody>
      </p:sp>
      <p:sp>
        <p:nvSpPr>
          <p:cNvPr id="18" name="Parallelogram 17">
            <a:extLst>
              <a:ext uri="{FF2B5EF4-FFF2-40B4-BE49-F238E27FC236}">
                <a16:creationId xmlns:a16="http://schemas.microsoft.com/office/drawing/2014/main" id="{9074E2A7-098B-148E-2A95-3E02D8EA55B4}"/>
              </a:ext>
            </a:extLst>
          </p:cNvPr>
          <p:cNvSpPr/>
          <p:nvPr/>
        </p:nvSpPr>
        <p:spPr>
          <a:xfrm>
            <a:off x="270702" y="1200185"/>
            <a:ext cx="2468321" cy="321612"/>
          </a:xfrm>
          <a:prstGeom prst="parallelogram">
            <a:avLst/>
          </a:prstGeom>
          <a:noFill/>
          <a:ln>
            <a:solidFill>
              <a:schemeClr val="tx1">
                <a:lumMod val="50000"/>
              </a:schemeClr>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0" name="Parallelogram 19">
            <a:extLst>
              <a:ext uri="{FF2B5EF4-FFF2-40B4-BE49-F238E27FC236}">
                <a16:creationId xmlns:a16="http://schemas.microsoft.com/office/drawing/2014/main" id="{8FA43A20-87F2-DBA2-B0A8-7347516ED42A}"/>
              </a:ext>
            </a:extLst>
          </p:cNvPr>
          <p:cNvSpPr/>
          <p:nvPr/>
        </p:nvSpPr>
        <p:spPr>
          <a:xfrm>
            <a:off x="3452139" y="1223774"/>
            <a:ext cx="2468321" cy="321612"/>
          </a:xfrm>
          <a:prstGeom prst="parallelogram">
            <a:avLst/>
          </a:prstGeom>
          <a:noFill/>
          <a:ln>
            <a:solidFill>
              <a:schemeClr val="tx1">
                <a:lumMod val="50000"/>
              </a:schemeClr>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1" name="Parallelogram 20">
            <a:extLst>
              <a:ext uri="{FF2B5EF4-FFF2-40B4-BE49-F238E27FC236}">
                <a16:creationId xmlns:a16="http://schemas.microsoft.com/office/drawing/2014/main" id="{03C328BB-892F-2292-8006-7F251757D02C}"/>
              </a:ext>
            </a:extLst>
          </p:cNvPr>
          <p:cNvSpPr/>
          <p:nvPr/>
        </p:nvSpPr>
        <p:spPr>
          <a:xfrm>
            <a:off x="6403388" y="1200185"/>
            <a:ext cx="2551176" cy="474012"/>
          </a:xfrm>
          <a:prstGeom prst="parallelogram">
            <a:avLst/>
          </a:prstGeom>
          <a:noFill/>
          <a:ln>
            <a:solidFill>
              <a:schemeClr val="tx1">
                <a:lumMod val="50000"/>
              </a:schemeClr>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pic>
        <p:nvPicPr>
          <p:cNvPr id="22" name="Picture 4" descr="Vehicle Engineering CAD/CAE Services | FPT Software">
            <a:extLst>
              <a:ext uri="{FF2B5EF4-FFF2-40B4-BE49-F238E27FC236}">
                <a16:creationId xmlns:a16="http://schemas.microsoft.com/office/drawing/2014/main" id="{A974629B-6C84-31FE-DE25-1AE153B41C8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69284" y="1870509"/>
            <a:ext cx="2551176" cy="16205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3" name="Picture 6" descr="Exploring the Benefits of CAD/CAM/CAE Tools and Software | Skill-Lync Blogs">
            <a:extLst>
              <a:ext uri="{FF2B5EF4-FFF2-40B4-BE49-F238E27FC236}">
                <a16:creationId xmlns:a16="http://schemas.microsoft.com/office/drawing/2014/main" id="{5C5233ED-8D61-AAFC-BEE6-AC2F7D4739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3388" y="1912398"/>
            <a:ext cx="2514857" cy="175385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FA6D1CE8-9E83-306E-653A-FB72DE10DCBE}"/>
              </a:ext>
            </a:extLst>
          </p:cNvPr>
          <p:cNvSpPr txBox="1"/>
          <p:nvPr/>
        </p:nvSpPr>
        <p:spPr>
          <a:xfrm>
            <a:off x="385551" y="1200185"/>
            <a:ext cx="2395737" cy="338554"/>
          </a:xfrm>
          <a:prstGeom prst="rect">
            <a:avLst/>
          </a:prstGeom>
          <a:noFill/>
        </p:spPr>
        <p:txBody>
          <a:bodyPr wrap="square" rtlCol="0">
            <a:spAutoFit/>
          </a:bodyPr>
          <a:lstStyle/>
          <a:p>
            <a:r>
              <a:rPr lang="en-US" sz="1600" dirty="0">
                <a:solidFill>
                  <a:schemeClr val="bg2"/>
                </a:solidFill>
                <a:latin typeface="Book Antiqua" panose="02040602050305030304" pitchFamily="18" charset="0"/>
              </a:rPr>
              <a:t>Aerospace engineering</a:t>
            </a:r>
          </a:p>
        </p:txBody>
      </p:sp>
      <p:pic>
        <p:nvPicPr>
          <p:cNvPr id="2054" name="Picture 6" descr="solidworks tutorial # : 36 how to assemble beget and assembly drone ...">
            <a:extLst>
              <a:ext uri="{FF2B5EF4-FFF2-40B4-BE49-F238E27FC236}">
                <a16:creationId xmlns:a16="http://schemas.microsoft.com/office/drawing/2014/main" id="{DEC1D9E5-44A4-17F9-B9F5-4265FDCC61C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 b="4049"/>
          <a:stretch/>
        </p:blipFill>
        <p:spPr bwMode="auto">
          <a:xfrm>
            <a:off x="174688" y="1909957"/>
            <a:ext cx="2768263" cy="16205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33" name="Google Shape;133;p16"/>
          <p:cNvSpPr/>
          <p:nvPr/>
        </p:nvSpPr>
        <p:spPr>
          <a:xfrm>
            <a:off x="385551" y="489572"/>
            <a:ext cx="2906853" cy="463500"/>
          </a:xfrm>
          <a:prstGeom prst="roundRect">
            <a:avLst>
              <a:gd name="adj" fmla="val 31273"/>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600" b="1" dirty="0">
                <a:latin typeface="Book Antiqua" panose="02040602050305030304" pitchFamily="18" charset="0"/>
                <a:ea typeface="Book Antiqua"/>
                <a:cs typeface="Book Antiqua"/>
                <a:sym typeface="Book Antiqua"/>
              </a:rPr>
              <a:t>Application of solidwork:</a:t>
            </a:r>
            <a:endParaRPr sz="1600" b="1" dirty="0">
              <a:latin typeface="Book Antiqua" panose="02040602050305030304" pitchFamily="18" charset="0"/>
              <a:ea typeface="Book Antiqua"/>
              <a:cs typeface="Book Antiqua"/>
              <a:sym typeface="Book Antiqua"/>
            </a:endParaRPr>
          </a:p>
        </p:txBody>
      </p:sp>
      <p:pic>
        <p:nvPicPr>
          <p:cNvPr id="25" name="Picture 24">
            <a:extLst>
              <a:ext uri="{FF2B5EF4-FFF2-40B4-BE49-F238E27FC236}">
                <a16:creationId xmlns:a16="http://schemas.microsoft.com/office/drawing/2014/main" id="{EF4D939E-B2EC-431D-98C8-E1938FD1260F}"/>
              </a:ext>
            </a:extLst>
          </p:cNvPr>
          <p:cNvPicPr>
            <a:picLocks noChangeAspect="1"/>
          </p:cNvPicPr>
          <p:nvPr/>
        </p:nvPicPr>
        <p:blipFill>
          <a:blip r:embed="rId6">
            <a:clrChange>
              <a:clrFrom>
                <a:srgbClr val="FFFFFD"/>
              </a:clrFrom>
              <a:clrTo>
                <a:srgbClr val="FFFFFD">
                  <a:alpha val="0"/>
                </a:srgbClr>
              </a:clrTo>
            </a:clrChange>
          </a:blip>
          <a:stretch>
            <a:fillRect/>
          </a:stretch>
        </p:blipFill>
        <p:spPr>
          <a:xfrm>
            <a:off x="8567899" y="106742"/>
            <a:ext cx="514087" cy="514087"/>
          </a:xfrm>
          <a:prstGeom prst="rect">
            <a:avLst/>
          </a:prstGeom>
        </p:spPr>
      </p:pic>
    </p:spTree>
    <p:extLst>
      <p:ext uri="{BB962C8B-B14F-4D97-AF65-F5344CB8AC3E}">
        <p14:creationId xmlns:p14="http://schemas.microsoft.com/office/powerpoint/2010/main" val="18147810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5" name="TextBox 4">
            <a:extLst>
              <a:ext uri="{FF2B5EF4-FFF2-40B4-BE49-F238E27FC236}">
                <a16:creationId xmlns:a16="http://schemas.microsoft.com/office/drawing/2014/main" id="{DC249238-6A1A-1D69-C963-360D88225B5D}"/>
              </a:ext>
            </a:extLst>
          </p:cNvPr>
          <p:cNvSpPr txBox="1"/>
          <p:nvPr/>
        </p:nvSpPr>
        <p:spPr>
          <a:xfrm>
            <a:off x="420227" y="1298284"/>
            <a:ext cx="7443818" cy="2322624"/>
          </a:xfrm>
          <a:prstGeom prst="rect">
            <a:avLst/>
          </a:prstGeom>
          <a:noFill/>
        </p:spPr>
        <p:txBody>
          <a:bodyPr wrap="square">
            <a:spAutoFit/>
          </a:bodyPr>
          <a:lstStyle/>
          <a:p>
            <a:pPr algn="just">
              <a:lnSpc>
                <a:spcPct val="150000"/>
              </a:lnSpc>
              <a:buFont typeface="+mj-lt"/>
              <a:buAutoNum type="arabicPeriod"/>
            </a:pPr>
            <a:r>
              <a:rPr lang="en-US" dirty="0">
                <a:solidFill>
                  <a:schemeClr val="bg2"/>
                </a:solidFill>
                <a:latin typeface="Book Antiqua" panose="02040602050305030304" pitchFamily="18" charset="0"/>
              </a:rPr>
              <a:t>Tesla   -     D</a:t>
            </a:r>
            <a:r>
              <a:rPr lang="en-US" i="0" dirty="0">
                <a:solidFill>
                  <a:schemeClr val="bg2"/>
                </a:solidFill>
                <a:effectLst/>
                <a:latin typeface="Book Antiqua" panose="02040602050305030304" pitchFamily="18" charset="0"/>
              </a:rPr>
              <a:t>esigning various components of its electric vehicles</a:t>
            </a:r>
            <a:endParaRPr lang="en-US" dirty="0">
              <a:solidFill>
                <a:schemeClr val="bg2"/>
              </a:solidFill>
              <a:latin typeface="Book Antiqua" panose="02040602050305030304" pitchFamily="18" charset="0"/>
            </a:endParaRPr>
          </a:p>
          <a:p>
            <a:pPr algn="just">
              <a:lnSpc>
                <a:spcPct val="150000"/>
              </a:lnSpc>
              <a:buFont typeface="+mj-lt"/>
              <a:buAutoNum type="arabicPeriod"/>
            </a:pPr>
            <a:r>
              <a:rPr lang="en-US" dirty="0">
                <a:solidFill>
                  <a:schemeClr val="bg2"/>
                </a:solidFill>
                <a:latin typeface="Book Antiqua" panose="02040602050305030304" pitchFamily="18" charset="0"/>
              </a:rPr>
              <a:t>Lockheed Martin  -   </a:t>
            </a:r>
            <a:r>
              <a:rPr lang="en-US" i="0" dirty="0">
                <a:solidFill>
                  <a:schemeClr val="bg2"/>
                </a:solidFill>
                <a:effectLst/>
                <a:latin typeface="Book Antiqua" panose="02040602050305030304" pitchFamily="18" charset="0"/>
              </a:rPr>
              <a:t>SolidWorks for designing complex aerospace and defense systems.</a:t>
            </a:r>
          </a:p>
          <a:p>
            <a:pPr algn="just">
              <a:lnSpc>
                <a:spcPct val="150000"/>
              </a:lnSpc>
              <a:buFont typeface="+mj-lt"/>
              <a:buAutoNum type="arabicPeriod"/>
            </a:pPr>
            <a:r>
              <a:rPr lang="en-US" i="0" dirty="0">
                <a:solidFill>
                  <a:schemeClr val="bg2"/>
                </a:solidFill>
                <a:effectLst/>
                <a:latin typeface="Book Antiqua" panose="02040602050305030304" pitchFamily="18" charset="0"/>
              </a:rPr>
              <a:t>Dell Technologies:</a:t>
            </a:r>
            <a:r>
              <a:rPr lang="en-US" dirty="0">
                <a:solidFill>
                  <a:schemeClr val="bg2"/>
                </a:solidFill>
                <a:latin typeface="Book Antiqua" panose="02040602050305030304" pitchFamily="18" charset="0"/>
              </a:rPr>
              <a:t>  -  </a:t>
            </a:r>
            <a:r>
              <a:rPr lang="en-US" i="0" dirty="0">
                <a:solidFill>
                  <a:schemeClr val="bg2"/>
                </a:solidFill>
                <a:effectLst/>
                <a:latin typeface="Book Antiqua" panose="02040602050305030304" pitchFamily="18" charset="0"/>
              </a:rPr>
              <a:t>SolidWorks for designing computer hardware and components.</a:t>
            </a:r>
          </a:p>
          <a:p>
            <a:pPr algn="just">
              <a:lnSpc>
                <a:spcPct val="150000"/>
              </a:lnSpc>
              <a:buFont typeface="+mj-lt"/>
              <a:buAutoNum type="arabicPeriod"/>
            </a:pPr>
            <a:r>
              <a:rPr lang="en-US" i="0" dirty="0">
                <a:solidFill>
                  <a:schemeClr val="bg2"/>
                </a:solidFill>
                <a:effectLst/>
                <a:latin typeface="Book Antiqua" panose="02040602050305030304" pitchFamily="18" charset="0"/>
              </a:rPr>
              <a:t>Philips</a:t>
            </a:r>
            <a:r>
              <a:rPr lang="en-US" dirty="0">
                <a:solidFill>
                  <a:schemeClr val="bg2"/>
                </a:solidFill>
                <a:latin typeface="Book Antiqua" panose="02040602050305030304" pitchFamily="18" charset="0"/>
              </a:rPr>
              <a:t> -   </a:t>
            </a:r>
            <a:r>
              <a:rPr lang="en-US" i="0" dirty="0">
                <a:solidFill>
                  <a:schemeClr val="bg2"/>
                </a:solidFill>
                <a:effectLst/>
                <a:latin typeface="Book Antiqua" panose="02040602050305030304" pitchFamily="18" charset="0"/>
              </a:rPr>
              <a:t>healthcare, lighting, and consumer products, SolidWorks for designing medical devices and equipment.</a:t>
            </a:r>
          </a:p>
          <a:p>
            <a:pPr algn="just">
              <a:lnSpc>
                <a:spcPct val="150000"/>
              </a:lnSpc>
              <a:buFont typeface="+mj-lt"/>
              <a:buAutoNum type="arabicPeriod"/>
            </a:pPr>
            <a:r>
              <a:rPr lang="en-US" i="0" dirty="0">
                <a:solidFill>
                  <a:schemeClr val="bg2"/>
                </a:solidFill>
                <a:effectLst/>
                <a:latin typeface="Book Antiqua" panose="02040602050305030304" pitchFamily="18" charset="0"/>
              </a:rPr>
              <a:t>Tata Motors: Tata Motors, an Indian automotive manufacturer, has used SolidWorks in its design and engineering work.</a:t>
            </a:r>
            <a:endParaRPr lang="en-US" dirty="0">
              <a:solidFill>
                <a:schemeClr val="bg2"/>
              </a:solidFill>
              <a:latin typeface="Book Antiqua" panose="02040602050305030304" pitchFamily="18" charset="0"/>
            </a:endParaRPr>
          </a:p>
        </p:txBody>
      </p:sp>
      <p:sp>
        <p:nvSpPr>
          <p:cNvPr id="133" name="Google Shape;133;p16"/>
          <p:cNvSpPr/>
          <p:nvPr/>
        </p:nvSpPr>
        <p:spPr>
          <a:xfrm>
            <a:off x="191548" y="642045"/>
            <a:ext cx="4706473" cy="463500"/>
          </a:xfrm>
          <a:prstGeom prst="roundRect">
            <a:avLst>
              <a:gd name="adj" fmla="val 31273"/>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US" sz="1600" b="1" dirty="0">
                <a:latin typeface="Book Antiqua" panose="02040602050305030304" pitchFamily="18" charset="0"/>
                <a:ea typeface="Book Antiqua"/>
                <a:cs typeface="Book Antiqua"/>
                <a:sym typeface="Book Antiqua"/>
              </a:rPr>
              <a:t>TOP COMPANIES USING SOLIDWORKS</a:t>
            </a:r>
            <a:r>
              <a:rPr lang="en" sz="1600" b="1" dirty="0">
                <a:latin typeface="Book Antiqua" panose="02040602050305030304" pitchFamily="18" charset="0"/>
                <a:ea typeface="Book Antiqua"/>
                <a:cs typeface="Book Antiqua"/>
                <a:sym typeface="Book Antiqua"/>
              </a:rPr>
              <a:t> :</a:t>
            </a:r>
            <a:endParaRPr sz="1600" b="1" dirty="0">
              <a:latin typeface="Book Antiqua" panose="02040602050305030304" pitchFamily="18" charset="0"/>
              <a:ea typeface="Book Antiqua"/>
              <a:cs typeface="Book Antiqua"/>
              <a:sym typeface="Book Antiqua"/>
            </a:endParaRPr>
          </a:p>
        </p:txBody>
      </p:sp>
      <p:pic>
        <p:nvPicPr>
          <p:cNvPr id="9" name="Picture 8">
            <a:extLst>
              <a:ext uri="{FF2B5EF4-FFF2-40B4-BE49-F238E27FC236}">
                <a16:creationId xmlns:a16="http://schemas.microsoft.com/office/drawing/2014/main" id="{7EE57E15-DAF8-4A3D-A38D-DE4F43DE3799}"/>
              </a:ext>
            </a:extLst>
          </p:cNvPr>
          <p:cNvPicPr>
            <a:picLocks noChangeAspect="1"/>
          </p:cNvPicPr>
          <p:nvPr/>
        </p:nvPicPr>
        <p:blipFill>
          <a:blip r:embed="rId3">
            <a:clrChange>
              <a:clrFrom>
                <a:srgbClr val="FFFFFD"/>
              </a:clrFrom>
              <a:clrTo>
                <a:srgbClr val="FFFFFD">
                  <a:alpha val="0"/>
                </a:srgbClr>
              </a:clrTo>
            </a:clrChange>
          </a:blip>
          <a:stretch>
            <a:fillRect/>
          </a:stretch>
        </p:blipFill>
        <p:spPr>
          <a:xfrm>
            <a:off x="8448640" y="78079"/>
            <a:ext cx="609600" cy="609600"/>
          </a:xfrm>
          <a:prstGeom prst="rect">
            <a:avLst/>
          </a:prstGeom>
        </p:spPr>
      </p:pic>
      <p:pic>
        <p:nvPicPr>
          <p:cNvPr id="2" name="Picture 1">
            <a:extLst>
              <a:ext uri="{FF2B5EF4-FFF2-40B4-BE49-F238E27FC236}">
                <a16:creationId xmlns:a16="http://schemas.microsoft.com/office/drawing/2014/main" id="{6DBE255D-7B16-A51E-EC6B-2DF2A5268D55}"/>
              </a:ext>
            </a:extLst>
          </p:cNvPr>
          <p:cNvPicPr>
            <a:picLocks noChangeAspect="1"/>
          </p:cNvPicPr>
          <p:nvPr/>
        </p:nvPicPr>
        <p:blipFill>
          <a:blip r:embed="rId4">
            <a:alphaModFix amt="91000"/>
          </a:blip>
          <a:stretch>
            <a:fillRect/>
          </a:stretch>
        </p:blipFill>
        <p:spPr>
          <a:xfrm rot="10800000" flipH="1" flipV="1">
            <a:off x="406822" y="4251305"/>
            <a:ext cx="1144086" cy="689703"/>
          </a:xfrm>
          <a:prstGeom prst="rect">
            <a:avLst/>
          </a:prstGeom>
        </p:spPr>
      </p:pic>
      <p:pic>
        <p:nvPicPr>
          <p:cNvPr id="1026" name="Picture 2" descr="Lockheed Martin Australia Welcomes Hudson Display - Australian Security ...">
            <a:extLst>
              <a:ext uri="{FF2B5EF4-FFF2-40B4-BE49-F238E27FC236}">
                <a16:creationId xmlns:a16="http://schemas.microsoft.com/office/drawing/2014/main" id="{80533D3D-A7D3-5A0C-2F1E-5611478E4E8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30" t="18778" r="4230" b="39402"/>
          <a:stretch/>
        </p:blipFill>
        <p:spPr bwMode="auto">
          <a:xfrm rot="10800000" flipH="1" flipV="1">
            <a:off x="1904098" y="4251308"/>
            <a:ext cx="1478148" cy="6897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ll Logo, symbol, meaning, history, PNG, brand">
            <a:extLst>
              <a:ext uri="{FF2B5EF4-FFF2-40B4-BE49-F238E27FC236}">
                <a16:creationId xmlns:a16="http://schemas.microsoft.com/office/drawing/2014/main" id="{09295DA8-A84B-514E-83C1-13161BA1BD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8638" y="4251308"/>
            <a:ext cx="1384717" cy="6897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philips">
            <a:extLst>
              <a:ext uri="{FF2B5EF4-FFF2-40B4-BE49-F238E27FC236}">
                <a16:creationId xmlns:a16="http://schemas.microsoft.com/office/drawing/2014/main" id="{87C67ECE-8879-1792-D604-4241951264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9733" y="4174799"/>
            <a:ext cx="630237" cy="8427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ata Motors Logo Meaning and History [Tata Motors symbol]">
            <a:extLst>
              <a:ext uri="{FF2B5EF4-FFF2-40B4-BE49-F238E27FC236}">
                <a16:creationId xmlns:a16="http://schemas.microsoft.com/office/drawing/2014/main" id="{7551B6F3-2003-3B4B-A8A9-AAA56483816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76362" y="4107892"/>
            <a:ext cx="1620910" cy="909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3721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9" name="Picture 8">
            <a:extLst>
              <a:ext uri="{FF2B5EF4-FFF2-40B4-BE49-F238E27FC236}">
                <a16:creationId xmlns:a16="http://schemas.microsoft.com/office/drawing/2014/main" id="{7EE57E15-DAF8-4A3D-A38D-DE4F43DE3799}"/>
              </a:ext>
            </a:extLst>
          </p:cNvPr>
          <p:cNvPicPr>
            <a:picLocks noChangeAspect="1"/>
          </p:cNvPicPr>
          <p:nvPr/>
        </p:nvPicPr>
        <p:blipFill>
          <a:blip r:embed="rId3">
            <a:clrChange>
              <a:clrFrom>
                <a:srgbClr val="FFFFFD"/>
              </a:clrFrom>
              <a:clrTo>
                <a:srgbClr val="FFFFFD">
                  <a:alpha val="0"/>
                </a:srgbClr>
              </a:clrTo>
            </a:clrChange>
          </a:blip>
          <a:stretch>
            <a:fillRect/>
          </a:stretch>
        </p:blipFill>
        <p:spPr>
          <a:xfrm>
            <a:off x="8448640" y="78079"/>
            <a:ext cx="609600" cy="609600"/>
          </a:xfrm>
          <a:prstGeom prst="rect">
            <a:avLst/>
          </a:prstGeom>
        </p:spPr>
      </p:pic>
      <p:sp>
        <p:nvSpPr>
          <p:cNvPr id="133" name="Google Shape;133;p16"/>
          <p:cNvSpPr/>
          <p:nvPr/>
        </p:nvSpPr>
        <p:spPr>
          <a:xfrm>
            <a:off x="496348" y="677073"/>
            <a:ext cx="4706473" cy="463500"/>
          </a:xfrm>
          <a:prstGeom prst="roundRect">
            <a:avLst>
              <a:gd name="adj" fmla="val 31273"/>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US" sz="1600" b="1" dirty="0">
                <a:latin typeface="Book Antiqua" panose="02040602050305030304" pitchFamily="18" charset="0"/>
                <a:ea typeface="Book Antiqua"/>
                <a:cs typeface="Book Antiqua"/>
                <a:sym typeface="Book Antiqua"/>
              </a:rPr>
              <a:t>TOP SECTORS USING SOLIDWORKS</a:t>
            </a:r>
            <a:r>
              <a:rPr lang="en" sz="1600" b="1" dirty="0">
                <a:latin typeface="Book Antiqua" panose="02040602050305030304" pitchFamily="18" charset="0"/>
                <a:ea typeface="Book Antiqua"/>
                <a:cs typeface="Book Antiqua"/>
                <a:sym typeface="Book Antiqua"/>
              </a:rPr>
              <a:t> :</a:t>
            </a:r>
            <a:endParaRPr sz="1600" b="1" dirty="0">
              <a:latin typeface="Book Antiqua" panose="02040602050305030304" pitchFamily="18" charset="0"/>
              <a:ea typeface="Book Antiqua"/>
              <a:cs typeface="Book Antiqua"/>
              <a:sym typeface="Book Antiqua"/>
            </a:endParaRPr>
          </a:p>
        </p:txBody>
      </p:sp>
      <p:graphicFrame>
        <p:nvGraphicFramePr>
          <p:cNvPr id="7" name="Chart 6">
            <a:extLst>
              <a:ext uri="{FF2B5EF4-FFF2-40B4-BE49-F238E27FC236}">
                <a16:creationId xmlns:a16="http://schemas.microsoft.com/office/drawing/2014/main" id="{929E23AE-6E4A-4303-BE22-E9B308B27508}"/>
              </a:ext>
            </a:extLst>
          </p:cNvPr>
          <p:cNvGraphicFramePr/>
          <p:nvPr>
            <p:extLst>
              <p:ext uri="{D42A27DB-BD31-4B8C-83A1-F6EECF244321}">
                <p14:modId xmlns:p14="http://schemas.microsoft.com/office/powerpoint/2010/main" val="3509158947"/>
              </p:ext>
            </p:extLst>
          </p:nvPr>
        </p:nvGraphicFramePr>
        <p:xfrm>
          <a:off x="423746" y="706243"/>
          <a:ext cx="8223906" cy="437409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53640720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9" name="Picture 8">
            <a:extLst>
              <a:ext uri="{FF2B5EF4-FFF2-40B4-BE49-F238E27FC236}">
                <a16:creationId xmlns:a16="http://schemas.microsoft.com/office/drawing/2014/main" id="{7EE57E15-DAF8-4A3D-A38D-DE4F43DE3799}"/>
              </a:ext>
            </a:extLst>
          </p:cNvPr>
          <p:cNvPicPr>
            <a:picLocks noChangeAspect="1"/>
          </p:cNvPicPr>
          <p:nvPr/>
        </p:nvPicPr>
        <p:blipFill>
          <a:blip r:embed="rId3">
            <a:clrChange>
              <a:clrFrom>
                <a:srgbClr val="FFFFFD"/>
              </a:clrFrom>
              <a:clrTo>
                <a:srgbClr val="FFFFFD">
                  <a:alpha val="0"/>
                </a:srgbClr>
              </a:clrTo>
            </a:clrChange>
          </a:blip>
          <a:stretch>
            <a:fillRect/>
          </a:stretch>
        </p:blipFill>
        <p:spPr>
          <a:xfrm>
            <a:off x="8448640" y="78079"/>
            <a:ext cx="609600" cy="609600"/>
          </a:xfrm>
          <a:prstGeom prst="rect">
            <a:avLst/>
          </a:prstGeom>
        </p:spPr>
      </p:pic>
      <p:sp>
        <p:nvSpPr>
          <p:cNvPr id="133" name="Google Shape;133;p16"/>
          <p:cNvSpPr/>
          <p:nvPr/>
        </p:nvSpPr>
        <p:spPr>
          <a:xfrm>
            <a:off x="555821" y="283064"/>
            <a:ext cx="4706473" cy="463500"/>
          </a:xfrm>
          <a:prstGeom prst="roundRect">
            <a:avLst>
              <a:gd name="adj" fmla="val 31273"/>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US" sz="1600" b="1" dirty="0">
                <a:latin typeface="Book Antiqua" panose="02040602050305030304" pitchFamily="18" charset="0"/>
                <a:ea typeface="Book Antiqua"/>
                <a:cs typeface="Book Antiqua"/>
                <a:sym typeface="Book Antiqua"/>
              </a:rPr>
              <a:t>TOP COUNTRIES USING SOLIDWORKS</a:t>
            </a:r>
            <a:r>
              <a:rPr lang="en" sz="1600" b="1" dirty="0">
                <a:latin typeface="Book Antiqua" panose="02040602050305030304" pitchFamily="18" charset="0"/>
                <a:ea typeface="Book Antiqua"/>
                <a:cs typeface="Book Antiqua"/>
                <a:sym typeface="Book Antiqua"/>
              </a:rPr>
              <a:t> :</a:t>
            </a:r>
            <a:endParaRPr sz="1600" b="1" dirty="0">
              <a:latin typeface="Book Antiqua" panose="02040602050305030304" pitchFamily="18" charset="0"/>
              <a:ea typeface="Book Antiqua"/>
              <a:cs typeface="Book Antiqua"/>
              <a:sym typeface="Book Antiqua"/>
            </a:endParaRPr>
          </a:p>
        </p:txBody>
      </p:sp>
      <p:pic>
        <p:nvPicPr>
          <p:cNvPr id="2" name="Picture 1">
            <a:extLst>
              <a:ext uri="{FF2B5EF4-FFF2-40B4-BE49-F238E27FC236}">
                <a16:creationId xmlns:a16="http://schemas.microsoft.com/office/drawing/2014/main" id="{4BFA8187-033F-4B6A-9AE9-DB0C7E4E303A}"/>
              </a:ext>
            </a:extLst>
          </p:cNvPr>
          <p:cNvPicPr>
            <a:picLocks noChangeAspect="1"/>
          </p:cNvPicPr>
          <p:nvPr/>
        </p:nvPicPr>
        <p:blipFill rotWithShape="1">
          <a:blip r:embed="rId4">
            <a:clrChange>
              <a:clrFrom>
                <a:srgbClr val="FFFFFF"/>
              </a:clrFrom>
              <a:clrTo>
                <a:srgbClr val="FFFFFF">
                  <a:alpha val="0"/>
                </a:srgbClr>
              </a:clrTo>
            </a:clrChange>
          </a:blip>
          <a:srcRect b="6741"/>
          <a:stretch/>
        </p:blipFill>
        <p:spPr>
          <a:xfrm>
            <a:off x="85760" y="1145235"/>
            <a:ext cx="8832345" cy="3915920"/>
          </a:xfrm>
          <a:prstGeom prst="rect">
            <a:avLst/>
          </a:prstGeom>
        </p:spPr>
      </p:pic>
    </p:spTree>
    <p:extLst>
      <p:ext uri="{BB962C8B-B14F-4D97-AF65-F5344CB8AC3E}">
        <p14:creationId xmlns:p14="http://schemas.microsoft.com/office/powerpoint/2010/main" val="100380887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104" name="Google Shape;104;p14"/>
          <p:cNvSpPr txBox="1"/>
          <p:nvPr/>
        </p:nvSpPr>
        <p:spPr>
          <a:xfrm>
            <a:off x="473663" y="596030"/>
            <a:ext cx="1853225"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N" sz="2000" b="1" dirty="0">
                <a:latin typeface="Book Antiqua"/>
                <a:ea typeface="Book Antiqua"/>
                <a:cs typeface="Book Antiqua"/>
                <a:sym typeface="Book Antiqua"/>
              </a:rPr>
              <a:t>About Us:</a:t>
            </a:r>
            <a:endParaRPr sz="2000" b="1" dirty="0">
              <a:latin typeface="Book Antiqua"/>
              <a:ea typeface="Book Antiqua"/>
              <a:cs typeface="Book Antiqua"/>
              <a:sym typeface="Book Antiqua"/>
            </a:endParaRPr>
          </a:p>
        </p:txBody>
      </p:sp>
      <p:sp>
        <p:nvSpPr>
          <p:cNvPr id="5" name="TextBox 4">
            <a:extLst>
              <a:ext uri="{FF2B5EF4-FFF2-40B4-BE49-F238E27FC236}">
                <a16:creationId xmlns:a16="http://schemas.microsoft.com/office/drawing/2014/main" id="{54855509-27F7-BC0E-563C-9E2751FE99D1}"/>
              </a:ext>
            </a:extLst>
          </p:cNvPr>
          <p:cNvSpPr txBox="1"/>
          <p:nvPr/>
        </p:nvSpPr>
        <p:spPr>
          <a:xfrm>
            <a:off x="1052200" y="1336159"/>
            <a:ext cx="7232889" cy="3292120"/>
          </a:xfrm>
          <a:prstGeom prst="rect">
            <a:avLst/>
          </a:prstGeom>
          <a:noFill/>
        </p:spPr>
        <p:txBody>
          <a:bodyPr wrap="square" rtlCol="0">
            <a:spAutoFit/>
          </a:bodyPr>
          <a:lstStyle/>
          <a:p>
            <a:pPr algn="just">
              <a:lnSpc>
                <a:spcPct val="200000"/>
              </a:lnSpc>
              <a:buFont typeface="Wingdings" panose="05000000000000000000" pitchFamily="2" charset="2"/>
              <a:buChar char="ü"/>
            </a:pPr>
            <a:r>
              <a:rPr lang="en-US" dirty="0">
                <a:solidFill>
                  <a:srgbClr val="321B5C"/>
                </a:solidFill>
                <a:latin typeface="Book Antiqua" panose="02040602050305030304" pitchFamily="18" charset="0"/>
                <a:cs typeface="Times New Roman" panose="02020603050405020304" pitchFamily="18" charset="0"/>
              </a:rPr>
              <a:t>We started our journey in the year of 2000</a:t>
            </a:r>
          </a:p>
          <a:p>
            <a:pPr algn="just">
              <a:lnSpc>
                <a:spcPct val="200000"/>
              </a:lnSpc>
              <a:buFont typeface="Wingdings" panose="05000000000000000000" pitchFamily="2" charset="2"/>
              <a:buChar char="ü"/>
            </a:pPr>
            <a:r>
              <a:rPr lang="en-US" dirty="0">
                <a:solidFill>
                  <a:srgbClr val="321B5C"/>
                </a:solidFill>
                <a:latin typeface="Book Antiqua" panose="02040602050305030304" pitchFamily="18" charset="0"/>
                <a:cs typeface="Times New Roman" panose="02020603050405020304" pitchFamily="18" charset="0"/>
              </a:rPr>
              <a:t>Provides Training &amp; Engineering solutions to industry professionals &amp; students. </a:t>
            </a:r>
          </a:p>
          <a:p>
            <a:pPr algn="just">
              <a:lnSpc>
                <a:spcPct val="200000"/>
              </a:lnSpc>
              <a:buFont typeface="Wingdings" panose="05000000000000000000" pitchFamily="2" charset="2"/>
              <a:buChar char="ü"/>
            </a:pPr>
            <a:r>
              <a:rPr lang="en-US" dirty="0">
                <a:solidFill>
                  <a:srgbClr val="321B5C"/>
                </a:solidFill>
                <a:latin typeface="Book Antiqua" panose="02040602050305030304" pitchFamily="18" charset="0"/>
                <a:cs typeface="Times New Roman" panose="02020603050405020304" pitchFamily="18" charset="0"/>
              </a:rPr>
              <a:t>So far trained more than 100000   student.</a:t>
            </a:r>
          </a:p>
          <a:p>
            <a:pPr algn="just">
              <a:lnSpc>
                <a:spcPct val="200000"/>
              </a:lnSpc>
              <a:buFont typeface="Wingdings" panose="05000000000000000000" pitchFamily="2" charset="2"/>
              <a:buChar char="ü"/>
            </a:pPr>
            <a:r>
              <a:rPr lang="en-US" dirty="0">
                <a:solidFill>
                  <a:srgbClr val="321B5C"/>
                </a:solidFill>
                <a:latin typeface="Book Antiqua" panose="02040602050305030304" pitchFamily="18" charset="0"/>
                <a:cs typeface="Times New Roman" panose="02020603050405020304" pitchFamily="18" charset="0"/>
              </a:rPr>
              <a:t>Solution provided in design, industrial engineering, intelligent manufacturing &amp; digital prototyping.</a:t>
            </a:r>
          </a:p>
          <a:p>
            <a:pPr algn="just">
              <a:lnSpc>
                <a:spcPct val="200000"/>
              </a:lnSpc>
            </a:pPr>
            <a:endParaRPr lang="en-US" dirty="0">
              <a:solidFill>
                <a:srgbClr val="321B5C"/>
              </a:solidFill>
              <a:latin typeface="Book Antiqua" panose="02040602050305030304" pitchFamily="18" charset="0"/>
              <a:cs typeface="Times New Roman" panose="02020603050405020304" pitchFamily="18" charset="0"/>
            </a:endParaRPr>
          </a:p>
          <a:p>
            <a:pPr algn="just">
              <a:lnSpc>
                <a:spcPct val="150000"/>
              </a:lnSpc>
              <a:buFont typeface="Wingdings" panose="05000000000000000000" pitchFamily="2" charset="2"/>
              <a:buChar char="ü"/>
            </a:pPr>
            <a:endParaRPr lang="en-US" dirty="0">
              <a:solidFill>
                <a:srgbClr val="321B5C"/>
              </a:solidFill>
              <a:latin typeface="Book Antiqua" panose="02040602050305030304" pitchFamily="18" charset="0"/>
              <a:cs typeface="Times New Roman" panose="02020603050405020304" pitchFamily="18" charset="0"/>
            </a:endParaRPr>
          </a:p>
          <a:p>
            <a:pPr algn="just">
              <a:lnSpc>
                <a:spcPct val="150000"/>
              </a:lnSpc>
              <a:buFont typeface="Wingdings" panose="05000000000000000000" pitchFamily="2" charset="2"/>
              <a:buChar char="ü"/>
            </a:pPr>
            <a:endParaRPr lang="en-US" dirty="0">
              <a:solidFill>
                <a:srgbClr val="321B5C"/>
              </a:solidFill>
              <a:latin typeface="Book Antiqua" panose="0204060205030503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31EB94D8-643D-4196-89FC-292652E6BAAD}"/>
              </a:ext>
            </a:extLst>
          </p:cNvPr>
          <p:cNvPicPr>
            <a:picLocks noChangeAspect="1"/>
          </p:cNvPicPr>
          <p:nvPr/>
        </p:nvPicPr>
        <p:blipFill>
          <a:blip r:embed="rId3">
            <a:clrChange>
              <a:clrFrom>
                <a:srgbClr val="FFFFFD"/>
              </a:clrFrom>
              <a:clrTo>
                <a:srgbClr val="FFFFFD">
                  <a:alpha val="0"/>
                </a:srgbClr>
              </a:clrTo>
            </a:clrChange>
          </a:blip>
          <a:stretch>
            <a:fillRect/>
          </a:stretch>
        </p:blipFill>
        <p:spPr>
          <a:xfrm>
            <a:off x="8285089" y="196357"/>
            <a:ext cx="609600" cy="609600"/>
          </a:xfrm>
          <a:prstGeom prst="rect">
            <a:avLst/>
          </a:prstGeom>
        </p:spPr>
      </p:pic>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8" name="TextBox 7">
            <a:extLst>
              <a:ext uri="{FF2B5EF4-FFF2-40B4-BE49-F238E27FC236}">
                <a16:creationId xmlns:a16="http://schemas.microsoft.com/office/drawing/2014/main" id="{1F015B17-9032-A1F1-E139-9A312FE3A426}"/>
              </a:ext>
            </a:extLst>
          </p:cNvPr>
          <p:cNvSpPr txBox="1"/>
          <p:nvPr/>
        </p:nvSpPr>
        <p:spPr>
          <a:xfrm>
            <a:off x="381189" y="1734623"/>
            <a:ext cx="4822537" cy="1200329"/>
          </a:xfrm>
          <a:prstGeom prst="rect">
            <a:avLst/>
          </a:prstGeom>
          <a:noFill/>
        </p:spPr>
        <p:txBody>
          <a:bodyPr wrap="square" rtlCol="0">
            <a:spAutoFit/>
          </a:bodyPr>
          <a:lstStyle/>
          <a:p>
            <a:r>
              <a:rPr lang="en-US" sz="7200" dirty="0">
                <a:latin typeface="Book Antiqua" panose="02040602050305030304" pitchFamily="18" charset="0"/>
              </a:rPr>
              <a:t>Thank You</a:t>
            </a:r>
          </a:p>
        </p:txBody>
      </p:sp>
      <p:pic>
        <p:nvPicPr>
          <p:cNvPr id="7" name="Picture 6">
            <a:extLst>
              <a:ext uri="{FF2B5EF4-FFF2-40B4-BE49-F238E27FC236}">
                <a16:creationId xmlns:a16="http://schemas.microsoft.com/office/drawing/2014/main" id="{F1BC60E4-B5B9-4910-AD74-5E22FE5E25DA}"/>
              </a:ext>
            </a:extLst>
          </p:cNvPr>
          <p:cNvPicPr>
            <a:picLocks noChangeAspect="1"/>
          </p:cNvPicPr>
          <p:nvPr/>
        </p:nvPicPr>
        <p:blipFill>
          <a:blip r:embed="rId3"/>
          <a:stretch>
            <a:fillRect/>
          </a:stretch>
        </p:blipFill>
        <p:spPr>
          <a:xfrm>
            <a:off x="5716833" y="1734623"/>
            <a:ext cx="3227222" cy="3227222"/>
          </a:xfrm>
          <a:prstGeom prst="rect">
            <a:avLst/>
          </a:prstGeom>
        </p:spPr>
      </p:pic>
      <p:sp>
        <p:nvSpPr>
          <p:cNvPr id="12" name="TextBox 11">
            <a:extLst>
              <a:ext uri="{FF2B5EF4-FFF2-40B4-BE49-F238E27FC236}">
                <a16:creationId xmlns:a16="http://schemas.microsoft.com/office/drawing/2014/main" id="{D14C2C9F-1899-4755-9629-5E6A3B2CF266}"/>
              </a:ext>
            </a:extLst>
          </p:cNvPr>
          <p:cNvSpPr txBox="1"/>
          <p:nvPr/>
        </p:nvSpPr>
        <p:spPr>
          <a:xfrm>
            <a:off x="515004" y="3329216"/>
            <a:ext cx="4822538" cy="1399294"/>
          </a:xfrm>
          <a:prstGeom prst="rect">
            <a:avLst/>
          </a:prstGeom>
          <a:noFill/>
        </p:spPr>
        <p:txBody>
          <a:bodyPr wrap="square">
            <a:spAutoFit/>
          </a:bodyPr>
          <a:lstStyle/>
          <a:p>
            <a:pPr>
              <a:lnSpc>
                <a:spcPct val="150000"/>
              </a:lnSpc>
            </a:pPr>
            <a:r>
              <a:rPr lang="en-US" sz="1600" b="1" dirty="0">
                <a:solidFill>
                  <a:schemeClr val="bg2"/>
                </a:solidFill>
                <a:latin typeface="Book Antiqua" panose="02040602050305030304" pitchFamily="18" charset="0"/>
              </a:rPr>
              <a:t>Contact Info:</a:t>
            </a:r>
          </a:p>
          <a:p>
            <a:pPr>
              <a:lnSpc>
                <a:spcPct val="150000"/>
              </a:lnSpc>
            </a:pPr>
            <a:r>
              <a:rPr lang="en-US" dirty="0">
                <a:latin typeface="Cambria" panose="02040503050406030204" pitchFamily="18" charset="0"/>
                <a:ea typeface="Cambria" panose="02040503050406030204" pitchFamily="18" charset="0"/>
              </a:rPr>
              <a:t>+91 994 222 4219</a:t>
            </a:r>
          </a:p>
          <a:p>
            <a:pPr>
              <a:lnSpc>
                <a:spcPct val="150000"/>
              </a:lnSpc>
            </a:pPr>
            <a:r>
              <a:rPr lang="en-IN" dirty="0">
                <a:latin typeface="Cambria" panose="02040503050406030204" pitchFamily="18" charset="0"/>
                <a:ea typeface="Cambria" panose="02040503050406030204" pitchFamily="18" charset="0"/>
              </a:rPr>
              <a:t>ctggpuram@gmail.com</a:t>
            </a:r>
            <a:endParaRPr lang="en-US" dirty="0">
              <a:latin typeface="Cambria" panose="02040503050406030204" pitchFamily="18" charset="0"/>
              <a:ea typeface="Cambria" panose="02040503050406030204" pitchFamily="18" charset="0"/>
            </a:endParaRPr>
          </a:p>
          <a:p>
            <a:pPr>
              <a:lnSpc>
                <a:spcPct val="150000"/>
              </a:lnSpc>
            </a:pPr>
            <a:r>
              <a:rPr lang="en-US" dirty="0">
                <a:solidFill>
                  <a:schemeClr val="bg2"/>
                </a:solidFill>
                <a:latin typeface="Book Antiqua" panose="02040602050305030304" pitchFamily="18" charset="0"/>
              </a:rPr>
              <a:t>www.caddtechnologies.com</a:t>
            </a:r>
          </a:p>
        </p:txBody>
      </p:sp>
      <p:pic>
        <p:nvPicPr>
          <p:cNvPr id="15" name="Picture 14">
            <a:extLst>
              <a:ext uri="{FF2B5EF4-FFF2-40B4-BE49-F238E27FC236}">
                <a16:creationId xmlns:a16="http://schemas.microsoft.com/office/drawing/2014/main" id="{3E36B616-C0EE-436D-A965-F8647AA7B35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16833" y="533051"/>
            <a:ext cx="3061193" cy="857134"/>
          </a:xfrm>
          <a:prstGeom prst="rect">
            <a:avLst/>
          </a:prstGeom>
        </p:spPr>
      </p:pic>
    </p:spTree>
    <p:extLst>
      <p:ext uri="{BB962C8B-B14F-4D97-AF65-F5344CB8AC3E}">
        <p14:creationId xmlns:p14="http://schemas.microsoft.com/office/powerpoint/2010/main" val="237681505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6" name="Google Shape;96;p14"/>
          <p:cNvPicPr preferRelativeResize="0"/>
          <p:nvPr/>
        </p:nvPicPr>
        <p:blipFill>
          <a:blip r:embed="rId3">
            <a:alphaModFix/>
          </a:blip>
          <a:stretch>
            <a:fillRect/>
          </a:stretch>
        </p:blipFill>
        <p:spPr>
          <a:xfrm>
            <a:off x="5415946" y="3000"/>
            <a:ext cx="3131100" cy="3131100"/>
          </a:xfrm>
          <a:prstGeom prst="rect">
            <a:avLst/>
          </a:prstGeom>
          <a:noFill/>
          <a:ln>
            <a:noFill/>
          </a:ln>
        </p:spPr>
      </p:pic>
      <p:pic>
        <p:nvPicPr>
          <p:cNvPr id="97" name="Google Shape;97;p14"/>
          <p:cNvPicPr preferRelativeResize="0"/>
          <p:nvPr/>
        </p:nvPicPr>
        <p:blipFill>
          <a:blip r:embed="rId4">
            <a:alphaModFix/>
          </a:blip>
          <a:stretch>
            <a:fillRect/>
          </a:stretch>
        </p:blipFill>
        <p:spPr>
          <a:xfrm>
            <a:off x="5208142" y="3134100"/>
            <a:ext cx="3995451" cy="2460350"/>
          </a:xfrm>
          <a:prstGeom prst="rect">
            <a:avLst/>
          </a:prstGeom>
          <a:noFill/>
          <a:ln>
            <a:noFill/>
          </a:ln>
        </p:spPr>
      </p:pic>
      <p:sp>
        <p:nvSpPr>
          <p:cNvPr id="104" name="Google Shape;104;p14"/>
          <p:cNvSpPr txBox="1"/>
          <p:nvPr/>
        </p:nvSpPr>
        <p:spPr>
          <a:xfrm>
            <a:off x="-938825" y="670371"/>
            <a:ext cx="56823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dirty="0">
                <a:latin typeface="Book Antiqua"/>
                <a:ea typeface="Book Antiqua"/>
                <a:cs typeface="Book Antiqua"/>
                <a:sym typeface="Book Antiqua"/>
              </a:rPr>
              <a:t>TABLE OF CONTENT</a:t>
            </a:r>
            <a:endParaRPr sz="2000" b="1" dirty="0">
              <a:latin typeface="Book Antiqua"/>
              <a:ea typeface="Book Antiqua"/>
              <a:cs typeface="Book Antiqua"/>
              <a:sym typeface="Book Antiqua"/>
            </a:endParaRPr>
          </a:p>
        </p:txBody>
      </p:sp>
      <p:sp>
        <p:nvSpPr>
          <p:cNvPr id="5" name="TextBox 4">
            <a:extLst>
              <a:ext uri="{FF2B5EF4-FFF2-40B4-BE49-F238E27FC236}">
                <a16:creationId xmlns:a16="http://schemas.microsoft.com/office/drawing/2014/main" id="{54855509-27F7-BC0E-563C-9E2751FE99D1}"/>
              </a:ext>
            </a:extLst>
          </p:cNvPr>
          <p:cNvSpPr txBox="1"/>
          <p:nvPr/>
        </p:nvSpPr>
        <p:spPr>
          <a:xfrm>
            <a:off x="237447" y="1417171"/>
            <a:ext cx="6358738" cy="2618858"/>
          </a:xfrm>
          <a:prstGeom prst="rect">
            <a:avLst/>
          </a:prstGeom>
          <a:noFill/>
        </p:spPr>
        <p:txBody>
          <a:bodyPr wrap="square" rtlCol="0">
            <a:spAutoFit/>
          </a:bodyPr>
          <a:lstStyle/>
          <a:p>
            <a:pPr marL="342900" indent="-342900">
              <a:lnSpc>
                <a:spcPct val="200000"/>
              </a:lnSpc>
              <a:buFont typeface="+mj-lt"/>
              <a:buAutoNum type="arabicPeriod"/>
            </a:pPr>
            <a:r>
              <a:rPr lang="en-US" dirty="0">
                <a:latin typeface="Book Antiqua" panose="02040602050305030304" pitchFamily="18" charset="0"/>
              </a:rPr>
              <a:t>CAD, CAM , CAE.</a:t>
            </a:r>
          </a:p>
          <a:p>
            <a:pPr marL="342900" indent="-342900">
              <a:lnSpc>
                <a:spcPct val="200000"/>
              </a:lnSpc>
              <a:buFont typeface="+mj-lt"/>
              <a:buAutoNum type="arabicPeriod"/>
            </a:pPr>
            <a:r>
              <a:rPr lang="en-US" dirty="0">
                <a:latin typeface="Book Antiqua" panose="02040602050305030304" pitchFamily="18" charset="0"/>
              </a:rPr>
              <a:t>INTRODUCTION OF SOLIDWORKS</a:t>
            </a:r>
          </a:p>
          <a:p>
            <a:pPr marL="342900" indent="-342900">
              <a:lnSpc>
                <a:spcPct val="200000"/>
              </a:lnSpc>
              <a:buFont typeface="+mj-lt"/>
              <a:buAutoNum type="arabicPeriod"/>
            </a:pPr>
            <a:r>
              <a:rPr lang="en-US" dirty="0">
                <a:latin typeface="Book Antiqua" panose="02040602050305030304" pitchFamily="18" charset="0"/>
              </a:rPr>
              <a:t>SPECIFICATION OF SOLIDWORKS</a:t>
            </a:r>
          </a:p>
          <a:p>
            <a:pPr marL="342900" indent="-342900">
              <a:lnSpc>
                <a:spcPct val="200000"/>
              </a:lnSpc>
              <a:buFont typeface="+mj-lt"/>
              <a:buAutoNum type="arabicPeriod"/>
            </a:pPr>
            <a:r>
              <a:rPr lang="en" sz="1400" dirty="0">
                <a:latin typeface="Book Antiqua" panose="02040602050305030304" pitchFamily="18" charset="0"/>
                <a:ea typeface="Book Antiqua"/>
                <a:cs typeface="Book Antiqua"/>
                <a:sym typeface="Book Antiqua"/>
              </a:rPr>
              <a:t>SPECIALIZATION  AND ADVANCED TECHNIQUES OF SOLIDWORK</a:t>
            </a:r>
            <a:endParaRPr lang="en-US" dirty="0">
              <a:latin typeface="Book Antiqua" panose="02040602050305030304" pitchFamily="18" charset="0"/>
            </a:endParaRPr>
          </a:p>
          <a:p>
            <a:pPr marL="342900" indent="-342900">
              <a:lnSpc>
                <a:spcPct val="200000"/>
              </a:lnSpc>
              <a:buFont typeface="+mj-lt"/>
              <a:buAutoNum type="arabicPeriod"/>
            </a:pPr>
            <a:r>
              <a:rPr lang="en-US" dirty="0">
                <a:latin typeface="Book Antiqua" panose="02040602050305030304" pitchFamily="18" charset="0"/>
              </a:rPr>
              <a:t>INDUSTRIAL APPLICATION</a:t>
            </a:r>
          </a:p>
          <a:p>
            <a:pPr marL="342900" indent="-342900">
              <a:lnSpc>
                <a:spcPct val="200000"/>
              </a:lnSpc>
              <a:buFont typeface="+mj-lt"/>
              <a:buAutoNum type="arabicPeriod"/>
            </a:pPr>
            <a:r>
              <a:rPr lang="en-US" dirty="0">
                <a:latin typeface="Book Antiqua" panose="02040602050305030304" pitchFamily="18" charset="0"/>
              </a:rPr>
              <a:t>TOP COMPANIES USING SOLIDWORKS</a:t>
            </a:r>
          </a:p>
        </p:txBody>
      </p:sp>
      <p:pic>
        <p:nvPicPr>
          <p:cNvPr id="7" name="Picture 6">
            <a:extLst>
              <a:ext uri="{FF2B5EF4-FFF2-40B4-BE49-F238E27FC236}">
                <a16:creationId xmlns:a16="http://schemas.microsoft.com/office/drawing/2014/main" id="{74881CE0-306F-45BD-9BA4-488FC9172B4B}"/>
              </a:ext>
            </a:extLst>
          </p:cNvPr>
          <p:cNvPicPr>
            <a:picLocks noChangeAspect="1"/>
          </p:cNvPicPr>
          <p:nvPr/>
        </p:nvPicPr>
        <p:blipFill>
          <a:blip r:embed="rId5">
            <a:clrChange>
              <a:clrFrom>
                <a:srgbClr val="FFFFFD"/>
              </a:clrFrom>
              <a:clrTo>
                <a:srgbClr val="FFFFFD">
                  <a:alpha val="0"/>
                </a:srgbClr>
              </a:clrTo>
            </a:clrChange>
          </a:blip>
          <a:stretch>
            <a:fillRect/>
          </a:stretch>
        </p:blipFill>
        <p:spPr>
          <a:xfrm>
            <a:off x="8285089" y="196357"/>
            <a:ext cx="609600" cy="609600"/>
          </a:xfrm>
          <a:prstGeom prst="rect">
            <a:avLst/>
          </a:prstGeom>
        </p:spPr>
      </p:pic>
    </p:spTree>
    <p:extLst>
      <p:ext uri="{BB962C8B-B14F-4D97-AF65-F5344CB8AC3E}">
        <p14:creationId xmlns:p14="http://schemas.microsoft.com/office/powerpoint/2010/main" val="92049549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4" name="Google Shape;134;p16"/>
          <p:cNvSpPr txBox="1"/>
          <p:nvPr/>
        </p:nvSpPr>
        <p:spPr>
          <a:xfrm>
            <a:off x="4572000" y="1633493"/>
            <a:ext cx="4437432" cy="2006160"/>
          </a:xfrm>
          <a:prstGeom prst="rect">
            <a:avLst/>
          </a:prstGeom>
          <a:noFill/>
          <a:ln>
            <a:noFill/>
          </a:ln>
        </p:spPr>
        <p:txBody>
          <a:bodyPr spcFirstLastPara="1" wrap="square" lIns="91425" tIns="91425" rIns="91425" bIns="91425" anchor="t" anchorCtr="0">
            <a:spAutoFit/>
          </a:bodyPr>
          <a:lstStyle/>
          <a:p>
            <a:pPr marL="285750" lvl="0" indent="-285750" algn="just" rtl="0">
              <a:lnSpc>
                <a:spcPct val="90000"/>
              </a:lnSpc>
              <a:spcBef>
                <a:spcPts val="1000"/>
              </a:spcBef>
              <a:spcAft>
                <a:spcPts val="0"/>
              </a:spcAft>
              <a:buFont typeface="Wingdings" panose="05000000000000000000" pitchFamily="2" charset="2"/>
              <a:buChar char="q"/>
            </a:pPr>
            <a:r>
              <a:rPr lang="en" dirty="0">
                <a:latin typeface="Book Antiqua"/>
                <a:ea typeface="Book Antiqua"/>
                <a:cs typeface="Book Antiqua"/>
                <a:sym typeface="Book Antiqua"/>
              </a:rPr>
              <a:t>CAD software is frequently used by different types of engineers and designers. CAD software can be used to create two-dimensional (2-D) drawings or three-dimensional (3-D) models.</a:t>
            </a:r>
            <a:endParaRPr dirty="0">
              <a:latin typeface="Book Antiqua"/>
              <a:ea typeface="Book Antiqua"/>
              <a:cs typeface="Book Antiqua"/>
              <a:sym typeface="Book Antiqua"/>
            </a:endParaRPr>
          </a:p>
          <a:p>
            <a:pPr marL="285750" indent="-285750" algn="just">
              <a:lnSpc>
                <a:spcPct val="90000"/>
              </a:lnSpc>
              <a:spcBef>
                <a:spcPts val="1000"/>
              </a:spcBef>
              <a:buSzPts val="1500"/>
              <a:buFont typeface="Wingdings" panose="05000000000000000000" pitchFamily="2" charset="2"/>
              <a:buChar char="q"/>
            </a:pPr>
            <a:r>
              <a:rPr lang="en" dirty="0">
                <a:latin typeface="Book Antiqua"/>
                <a:sym typeface="Book Antiqua"/>
              </a:rPr>
              <a:t>CAD software is widely used by professionals in various industries to produce precise and detailed drawings, 2D and 3D models, and simulations.</a:t>
            </a:r>
            <a:endParaRPr sz="1500" dirty="0">
              <a:latin typeface="Book Antiqua"/>
              <a:ea typeface="Book Antiqua"/>
              <a:cs typeface="Book Antiqua"/>
              <a:sym typeface="Book Antiqua"/>
            </a:endParaRPr>
          </a:p>
          <a:p>
            <a:pPr marL="0" lvl="0" indent="0" algn="l" rtl="0">
              <a:spcBef>
                <a:spcPts val="0"/>
              </a:spcBef>
              <a:spcAft>
                <a:spcPts val="0"/>
              </a:spcAft>
              <a:buNone/>
            </a:pPr>
            <a:endParaRPr sz="1350" dirty="0">
              <a:solidFill>
                <a:srgbClr val="666666"/>
              </a:solidFill>
              <a:highlight>
                <a:srgbClr val="FFFFFF"/>
              </a:highlight>
            </a:endParaRPr>
          </a:p>
        </p:txBody>
      </p:sp>
      <p:pic>
        <p:nvPicPr>
          <p:cNvPr id="135" name="Google Shape;135;p16"/>
          <p:cNvPicPr preferRelativeResize="0"/>
          <p:nvPr/>
        </p:nvPicPr>
        <p:blipFill>
          <a:blip r:embed="rId3">
            <a:alphaModFix/>
          </a:blip>
          <a:stretch>
            <a:fillRect/>
          </a:stretch>
        </p:blipFill>
        <p:spPr>
          <a:xfrm>
            <a:off x="422253" y="1633493"/>
            <a:ext cx="3903033" cy="1842185"/>
          </a:xfrm>
          <a:prstGeom prst="rect">
            <a:avLst/>
          </a:prstGeom>
          <a:ln>
            <a:noFill/>
          </a:ln>
          <a:effectLst>
            <a:outerShdw blurRad="292100" dist="139700" dir="2700000" algn="tl" rotWithShape="0">
              <a:srgbClr val="333333">
                <a:alpha val="65000"/>
              </a:srgbClr>
            </a:outerShdw>
          </a:effectLst>
        </p:spPr>
      </p:pic>
      <p:sp>
        <p:nvSpPr>
          <p:cNvPr id="133" name="Google Shape;133;p16"/>
          <p:cNvSpPr/>
          <p:nvPr/>
        </p:nvSpPr>
        <p:spPr>
          <a:xfrm>
            <a:off x="280631" y="447933"/>
            <a:ext cx="4291369" cy="463500"/>
          </a:xfrm>
          <a:prstGeom prst="roundRect">
            <a:avLst>
              <a:gd name="adj" fmla="val 31273"/>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latin typeface="Book Antiqua"/>
                <a:ea typeface="Book Antiqua"/>
                <a:cs typeface="Book Antiqua"/>
                <a:sym typeface="Book Antiqua"/>
              </a:rPr>
              <a:t>CAD (Computer Aided Design):</a:t>
            </a:r>
            <a:endParaRPr sz="2000" b="1" dirty="0">
              <a:latin typeface="Book Antiqua"/>
              <a:ea typeface="Book Antiqua"/>
              <a:cs typeface="Book Antiqua"/>
              <a:sym typeface="Book Antiqua"/>
            </a:endParaRPr>
          </a:p>
        </p:txBody>
      </p:sp>
      <p:pic>
        <p:nvPicPr>
          <p:cNvPr id="8" name="Picture 7">
            <a:extLst>
              <a:ext uri="{FF2B5EF4-FFF2-40B4-BE49-F238E27FC236}">
                <a16:creationId xmlns:a16="http://schemas.microsoft.com/office/drawing/2014/main" id="{5F075287-4267-4613-9328-8894AB71AA8F}"/>
              </a:ext>
            </a:extLst>
          </p:cNvPr>
          <p:cNvPicPr>
            <a:picLocks noChangeAspect="1"/>
          </p:cNvPicPr>
          <p:nvPr/>
        </p:nvPicPr>
        <p:blipFill>
          <a:blip r:embed="rId4">
            <a:clrChange>
              <a:clrFrom>
                <a:srgbClr val="FFFFFD"/>
              </a:clrFrom>
              <a:clrTo>
                <a:srgbClr val="FFFFFD">
                  <a:alpha val="0"/>
                </a:srgbClr>
              </a:clrTo>
            </a:clrChange>
          </a:blip>
          <a:stretch>
            <a:fillRect/>
          </a:stretch>
        </p:blipFill>
        <p:spPr>
          <a:xfrm>
            <a:off x="8285089" y="196357"/>
            <a:ext cx="609600" cy="609600"/>
          </a:xfrm>
          <a:prstGeom prst="rect">
            <a:avLst/>
          </a:prstGeom>
        </p:spPr>
      </p:pic>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4" name="Google Shape;134;p16"/>
          <p:cNvSpPr txBox="1"/>
          <p:nvPr/>
        </p:nvSpPr>
        <p:spPr>
          <a:xfrm>
            <a:off x="3798237" y="1386755"/>
            <a:ext cx="5096452" cy="3502467"/>
          </a:xfrm>
          <a:prstGeom prst="rect">
            <a:avLst/>
          </a:prstGeom>
          <a:noFill/>
          <a:ln>
            <a:noFill/>
          </a:ln>
        </p:spPr>
        <p:txBody>
          <a:bodyPr spcFirstLastPara="1" wrap="square" lIns="91425" tIns="91425" rIns="91425" bIns="91425" anchor="t" anchorCtr="0">
            <a:spAutoFit/>
          </a:bodyPr>
          <a:lstStyle/>
          <a:p>
            <a:pPr marL="457200" lvl="0" indent="0" algn="just" rtl="0">
              <a:lnSpc>
                <a:spcPct val="90000"/>
              </a:lnSpc>
              <a:spcBef>
                <a:spcPts val="1000"/>
              </a:spcBef>
              <a:spcAft>
                <a:spcPts val="0"/>
              </a:spcAft>
              <a:buNone/>
            </a:pPr>
            <a:r>
              <a:rPr lang="en-US" b="0" i="0" dirty="0">
                <a:solidFill>
                  <a:schemeClr val="bg2"/>
                </a:solidFill>
                <a:effectLst/>
                <a:latin typeface="Book Antiqua" panose="02040602050305030304" pitchFamily="18" charset="0"/>
              </a:rPr>
              <a:t>Computer-aided engineering (CAE) is the use of computer software to simulate performance in order to improve product designs or assist in the resolution of engineering problems for a wide range of industries. </a:t>
            </a:r>
          </a:p>
          <a:p>
            <a:pPr marL="742950" lvl="0" indent="-285750" algn="just" rtl="0">
              <a:lnSpc>
                <a:spcPct val="90000"/>
              </a:lnSpc>
              <a:spcBef>
                <a:spcPts val="1000"/>
              </a:spcBef>
              <a:spcAft>
                <a:spcPts val="0"/>
              </a:spcAft>
              <a:buFont typeface="Wingdings" panose="05000000000000000000" pitchFamily="2" charset="2"/>
              <a:buChar char="q"/>
            </a:pPr>
            <a:r>
              <a:rPr lang="en-US" dirty="0">
                <a:solidFill>
                  <a:schemeClr val="bg2"/>
                </a:solidFill>
                <a:latin typeface="Book Antiqua" panose="02040602050305030304" pitchFamily="18" charset="0"/>
                <a:ea typeface="Book Antiqua"/>
                <a:cs typeface="Book Antiqua"/>
                <a:sym typeface="Book Antiqua"/>
              </a:rPr>
              <a:t>Stress and dynamics analysis on components and assemblies using finite element analysis (FEA)</a:t>
            </a:r>
          </a:p>
          <a:p>
            <a:pPr marL="742950" lvl="0" indent="-285750" algn="just" rtl="0">
              <a:lnSpc>
                <a:spcPct val="90000"/>
              </a:lnSpc>
              <a:spcBef>
                <a:spcPts val="1000"/>
              </a:spcBef>
              <a:spcAft>
                <a:spcPts val="0"/>
              </a:spcAft>
              <a:buFont typeface="Wingdings" panose="05000000000000000000" pitchFamily="2" charset="2"/>
              <a:buChar char="q"/>
            </a:pPr>
            <a:r>
              <a:rPr lang="en-US" dirty="0">
                <a:solidFill>
                  <a:schemeClr val="bg2"/>
                </a:solidFill>
                <a:latin typeface="Book Antiqua" panose="02040602050305030304" pitchFamily="18" charset="0"/>
                <a:ea typeface="Book Antiqua"/>
                <a:cs typeface="Book Antiqua"/>
                <a:sym typeface="Book Antiqua"/>
              </a:rPr>
              <a:t>Thermal and fluid analysis using computational fluid dynamics (CFD)</a:t>
            </a:r>
          </a:p>
          <a:p>
            <a:pPr marL="742950" lvl="0" indent="-285750" algn="just" rtl="0">
              <a:lnSpc>
                <a:spcPct val="90000"/>
              </a:lnSpc>
              <a:spcBef>
                <a:spcPts val="1000"/>
              </a:spcBef>
              <a:spcAft>
                <a:spcPts val="0"/>
              </a:spcAft>
              <a:buFont typeface="Wingdings" panose="05000000000000000000" pitchFamily="2" charset="2"/>
              <a:buChar char="q"/>
            </a:pPr>
            <a:r>
              <a:rPr lang="en-US" dirty="0">
                <a:solidFill>
                  <a:schemeClr val="bg2"/>
                </a:solidFill>
                <a:latin typeface="Book Antiqua" panose="02040602050305030304" pitchFamily="18" charset="0"/>
                <a:ea typeface="Book Antiqua"/>
                <a:cs typeface="Book Antiqua"/>
                <a:sym typeface="Book Antiqua"/>
              </a:rPr>
              <a:t>Kinematics and dynamic analysis of mechanisms or Motion analysis.</a:t>
            </a:r>
          </a:p>
          <a:p>
            <a:pPr marL="457200" lvl="0" algn="just" rtl="0">
              <a:lnSpc>
                <a:spcPct val="90000"/>
              </a:lnSpc>
              <a:spcBef>
                <a:spcPts val="1000"/>
              </a:spcBef>
              <a:spcAft>
                <a:spcPts val="0"/>
              </a:spcAft>
            </a:pPr>
            <a:endParaRPr lang="en-US" dirty="0">
              <a:solidFill>
                <a:schemeClr val="bg2"/>
              </a:solidFill>
              <a:latin typeface="Book Antiqua" panose="02040602050305030304" pitchFamily="18" charset="0"/>
              <a:ea typeface="Book Antiqua"/>
              <a:cs typeface="Book Antiqua"/>
              <a:sym typeface="Book Antiqua"/>
            </a:endParaRPr>
          </a:p>
          <a:p>
            <a:pPr marL="457200" lvl="0" indent="0" algn="just" rtl="0">
              <a:lnSpc>
                <a:spcPct val="90000"/>
              </a:lnSpc>
              <a:spcBef>
                <a:spcPts val="1000"/>
              </a:spcBef>
              <a:spcAft>
                <a:spcPts val="0"/>
              </a:spcAft>
              <a:buNone/>
            </a:pPr>
            <a:endParaRPr lang="en-US" sz="1500" dirty="0">
              <a:latin typeface="Book Antiqua"/>
              <a:ea typeface="Book Antiqua"/>
              <a:cs typeface="Book Antiqua"/>
              <a:sym typeface="Book Antiqua"/>
            </a:endParaRPr>
          </a:p>
          <a:p>
            <a:pPr marL="0" lvl="0" indent="0" algn="l" rtl="0">
              <a:spcBef>
                <a:spcPts val="0"/>
              </a:spcBef>
              <a:spcAft>
                <a:spcPts val="0"/>
              </a:spcAft>
              <a:buNone/>
            </a:pPr>
            <a:endParaRPr sz="1350" dirty="0">
              <a:solidFill>
                <a:srgbClr val="666666"/>
              </a:solidFill>
              <a:highlight>
                <a:srgbClr val="FFFFFF"/>
              </a:highlight>
            </a:endParaRPr>
          </a:p>
        </p:txBody>
      </p:sp>
      <p:pic>
        <p:nvPicPr>
          <p:cNvPr id="2" name="Picture 1">
            <a:extLst>
              <a:ext uri="{FF2B5EF4-FFF2-40B4-BE49-F238E27FC236}">
                <a16:creationId xmlns:a16="http://schemas.microsoft.com/office/drawing/2014/main" id="{94AD01E0-9B7B-1B4A-2F94-6334E66D3586}"/>
              </a:ext>
            </a:extLst>
          </p:cNvPr>
          <p:cNvPicPr>
            <a:picLocks noChangeAspect="1"/>
          </p:cNvPicPr>
          <p:nvPr/>
        </p:nvPicPr>
        <p:blipFill>
          <a:blip r:embed="rId3"/>
          <a:stretch>
            <a:fillRect/>
          </a:stretch>
        </p:blipFill>
        <p:spPr>
          <a:xfrm>
            <a:off x="403167" y="1816057"/>
            <a:ext cx="3272535" cy="1840801"/>
          </a:xfrm>
          <a:prstGeom prst="rect">
            <a:avLst/>
          </a:prstGeom>
          <a:ln>
            <a:noFill/>
          </a:ln>
          <a:effectLst>
            <a:outerShdw blurRad="292100" dist="139700" dir="2700000" algn="tl" rotWithShape="0">
              <a:srgbClr val="333333">
                <a:alpha val="65000"/>
              </a:srgbClr>
            </a:outerShdw>
          </a:effectLst>
        </p:spPr>
      </p:pic>
      <p:sp>
        <p:nvSpPr>
          <p:cNvPr id="133" name="Google Shape;133;p16"/>
          <p:cNvSpPr/>
          <p:nvPr/>
        </p:nvSpPr>
        <p:spPr>
          <a:xfrm>
            <a:off x="340104" y="574207"/>
            <a:ext cx="4744661" cy="463500"/>
          </a:xfrm>
          <a:prstGeom prst="roundRect">
            <a:avLst>
              <a:gd name="adj" fmla="val 31273"/>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latin typeface="Book Antiqua"/>
                <a:ea typeface="Book Antiqua"/>
                <a:cs typeface="Book Antiqua"/>
                <a:sym typeface="Book Antiqua"/>
              </a:rPr>
              <a:t>CAE (Computer Aided Engineering):</a:t>
            </a:r>
            <a:endParaRPr sz="2000" b="1" dirty="0">
              <a:latin typeface="Book Antiqua"/>
              <a:ea typeface="Book Antiqua"/>
              <a:cs typeface="Book Antiqua"/>
              <a:sym typeface="Book Antiqua"/>
            </a:endParaRPr>
          </a:p>
        </p:txBody>
      </p:sp>
      <p:pic>
        <p:nvPicPr>
          <p:cNvPr id="8" name="Picture 7">
            <a:extLst>
              <a:ext uri="{FF2B5EF4-FFF2-40B4-BE49-F238E27FC236}">
                <a16:creationId xmlns:a16="http://schemas.microsoft.com/office/drawing/2014/main" id="{89C4AC10-7752-4DDB-96CB-356F1AD9B690}"/>
              </a:ext>
            </a:extLst>
          </p:cNvPr>
          <p:cNvPicPr>
            <a:picLocks noChangeAspect="1"/>
          </p:cNvPicPr>
          <p:nvPr/>
        </p:nvPicPr>
        <p:blipFill>
          <a:blip r:embed="rId4">
            <a:clrChange>
              <a:clrFrom>
                <a:srgbClr val="FFFFFD"/>
              </a:clrFrom>
              <a:clrTo>
                <a:srgbClr val="FFFFFD">
                  <a:alpha val="0"/>
                </a:srgbClr>
              </a:clrTo>
            </a:clrChange>
          </a:blip>
          <a:stretch>
            <a:fillRect/>
          </a:stretch>
        </p:blipFill>
        <p:spPr>
          <a:xfrm>
            <a:off x="8285089" y="196357"/>
            <a:ext cx="609600" cy="609600"/>
          </a:xfrm>
          <a:prstGeom prst="rect">
            <a:avLst/>
          </a:prstGeom>
        </p:spPr>
      </p:pic>
    </p:spTree>
    <p:extLst>
      <p:ext uri="{BB962C8B-B14F-4D97-AF65-F5344CB8AC3E}">
        <p14:creationId xmlns:p14="http://schemas.microsoft.com/office/powerpoint/2010/main" val="2221611329"/>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4" name="Google Shape;134;p16"/>
          <p:cNvSpPr txBox="1"/>
          <p:nvPr/>
        </p:nvSpPr>
        <p:spPr>
          <a:xfrm>
            <a:off x="4359860" y="1559717"/>
            <a:ext cx="4534829" cy="3218287"/>
          </a:xfrm>
          <a:prstGeom prst="rect">
            <a:avLst/>
          </a:prstGeom>
          <a:noFill/>
          <a:ln>
            <a:noFill/>
          </a:ln>
        </p:spPr>
        <p:txBody>
          <a:bodyPr spcFirstLastPara="1" wrap="square" lIns="91425" tIns="91425" rIns="91425" bIns="91425" anchor="t" anchorCtr="0">
            <a:spAutoFit/>
          </a:bodyPr>
          <a:lstStyle/>
          <a:p>
            <a:pPr marL="742950" lvl="0" indent="-285750" algn="just" rtl="0">
              <a:lnSpc>
                <a:spcPct val="90000"/>
              </a:lnSpc>
              <a:spcBef>
                <a:spcPts val="1000"/>
              </a:spcBef>
              <a:spcAft>
                <a:spcPts val="0"/>
              </a:spcAft>
              <a:buFont typeface="Wingdings" panose="05000000000000000000" pitchFamily="2" charset="2"/>
              <a:buChar char="q"/>
            </a:pPr>
            <a:r>
              <a:rPr lang="en-US" b="0" i="0" dirty="0">
                <a:solidFill>
                  <a:schemeClr val="bg2"/>
                </a:solidFill>
                <a:effectLst/>
                <a:latin typeface="Book Antiqua" panose="02040602050305030304" pitchFamily="18" charset="0"/>
                <a:hlinkClick r:id="rId3">
                  <a:extLst>
                    <a:ext uri="{A12FA001-AC4F-418D-AE19-62706E023703}">
                      <ahyp:hlinkClr xmlns="" xmlns:ahyp="http://schemas.microsoft.com/office/drawing/2018/hyperlinkcolor" val="tx"/>
                    </a:ext>
                  </a:extLst>
                </a:hlinkClick>
              </a:rPr>
              <a:t>Computer Aided Manufacturing</a:t>
            </a:r>
            <a:r>
              <a:rPr lang="en-US" b="0" i="0" dirty="0">
                <a:solidFill>
                  <a:schemeClr val="bg2"/>
                </a:solidFill>
                <a:effectLst/>
                <a:latin typeface="Book Antiqua" panose="02040602050305030304" pitchFamily="18" charset="0"/>
              </a:rPr>
              <a:t> (CAM) is the use of software and computer-controlled machinery to automate a manufacturing process.</a:t>
            </a:r>
          </a:p>
          <a:p>
            <a:pPr marL="742950" lvl="0" indent="-285750" algn="just" rtl="0">
              <a:lnSpc>
                <a:spcPct val="90000"/>
              </a:lnSpc>
              <a:spcBef>
                <a:spcPts val="1000"/>
              </a:spcBef>
              <a:spcAft>
                <a:spcPts val="0"/>
              </a:spcAft>
              <a:buFont typeface="Wingdings" panose="05000000000000000000" pitchFamily="2" charset="2"/>
              <a:buChar char="q"/>
            </a:pPr>
            <a:r>
              <a:rPr lang="en-US" b="0" i="0" dirty="0">
                <a:solidFill>
                  <a:schemeClr val="bg2"/>
                </a:solidFill>
                <a:effectLst/>
                <a:latin typeface="Book Antiqua" panose="02040602050305030304" pitchFamily="18" charset="0"/>
              </a:rPr>
              <a:t>It generates toolpaths that guide CNC (Computer Numerical Control) machines to produce precise parts from various materials, including metals, plastics, and composites.</a:t>
            </a:r>
          </a:p>
          <a:p>
            <a:pPr marL="742950" lvl="0" indent="-285750" algn="just" rtl="0">
              <a:lnSpc>
                <a:spcPct val="90000"/>
              </a:lnSpc>
              <a:spcBef>
                <a:spcPts val="1000"/>
              </a:spcBef>
              <a:spcAft>
                <a:spcPts val="0"/>
              </a:spcAft>
              <a:buFont typeface="Wingdings" panose="05000000000000000000" pitchFamily="2" charset="2"/>
              <a:buChar char="q"/>
            </a:pPr>
            <a:r>
              <a:rPr lang="en-US" dirty="0">
                <a:solidFill>
                  <a:schemeClr val="bg2"/>
                </a:solidFill>
                <a:latin typeface="Book Antiqua" panose="02040602050305030304" pitchFamily="18" charset="0"/>
              </a:rPr>
              <a:t>CAD models convert into G – code and M-code these are the machine language .It is used to guide a machine to cutting , drilling, grinding etc.… </a:t>
            </a:r>
            <a:endParaRPr lang="en-US" b="0" i="0" dirty="0">
              <a:solidFill>
                <a:schemeClr val="bg2"/>
              </a:solidFill>
              <a:effectLst/>
              <a:latin typeface="Book Antiqua" panose="02040602050305030304" pitchFamily="18" charset="0"/>
            </a:endParaRPr>
          </a:p>
          <a:p>
            <a:pPr marL="457200" lvl="0" algn="just" rtl="0">
              <a:lnSpc>
                <a:spcPct val="90000"/>
              </a:lnSpc>
              <a:spcBef>
                <a:spcPts val="1000"/>
              </a:spcBef>
              <a:spcAft>
                <a:spcPts val="0"/>
              </a:spcAft>
            </a:pPr>
            <a:endParaRPr dirty="0">
              <a:solidFill>
                <a:schemeClr val="bg2"/>
              </a:solidFill>
              <a:highlight>
                <a:srgbClr val="FFFFFF"/>
              </a:highlight>
              <a:latin typeface="Book Antiqua" panose="02040602050305030304" pitchFamily="18" charset="0"/>
            </a:endParaRPr>
          </a:p>
        </p:txBody>
      </p:sp>
      <p:pic>
        <p:nvPicPr>
          <p:cNvPr id="3" name="Picture 2">
            <a:extLst>
              <a:ext uri="{FF2B5EF4-FFF2-40B4-BE49-F238E27FC236}">
                <a16:creationId xmlns:a16="http://schemas.microsoft.com/office/drawing/2014/main" id="{3D79DFA4-8A1B-FEC7-6377-6C7DC33678A2}"/>
              </a:ext>
            </a:extLst>
          </p:cNvPr>
          <p:cNvPicPr>
            <a:picLocks noChangeAspect="1"/>
          </p:cNvPicPr>
          <p:nvPr/>
        </p:nvPicPr>
        <p:blipFill>
          <a:blip r:embed="rId4"/>
          <a:stretch>
            <a:fillRect/>
          </a:stretch>
        </p:blipFill>
        <p:spPr>
          <a:xfrm>
            <a:off x="625549" y="1908044"/>
            <a:ext cx="3555892" cy="1996485"/>
          </a:xfrm>
          <a:prstGeom prst="rect">
            <a:avLst/>
          </a:prstGeom>
          <a:ln>
            <a:noFill/>
          </a:ln>
          <a:effectLst>
            <a:outerShdw blurRad="292100" dist="139700" dir="2700000" algn="tl" rotWithShape="0">
              <a:srgbClr val="333333">
                <a:alpha val="65000"/>
              </a:srgbClr>
            </a:outerShdw>
          </a:effectLst>
        </p:spPr>
      </p:pic>
      <p:sp>
        <p:nvSpPr>
          <p:cNvPr id="133" name="Google Shape;133;p16"/>
          <p:cNvSpPr/>
          <p:nvPr/>
        </p:nvSpPr>
        <p:spPr>
          <a:xfrm>
            <a:off x="168003" y="664933"/>
            <a:ext cx="5301300" cy="463500"/>
          </a:xfrm>
          <a:prstGeom prst="roundRect">
            <a:avLst>
              <a:gd name="adj" fmla="val 31273"/>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latin typeface="Book Antiqua"/>
                <a:ea typeface="Book Antiqua"/>
                <a:cs typeface="Book Antiqua"/>
                <a:sym typeface="Book Antiqua"/>
              </a:rPr>
              <a:t>CAM (Computer Aided Manufacturing):</a:t>
            </a:r>
            <a:endParaRPr sz="2000" b="1" dirty="0">
              <a:latin typeface="Book Antiqua"/>
              <a:ea typeface="Book Antiqua"/>
              <a:cs typeface="Book Antiqua"/>
              <a:sym typeface="Book Antiqua"/>
            </a:endParaRPr>
          </a:p>
        </p:txBody>
      </p:sp>
      <p:pic>
        <p:nvPicPr>
          <p:cNvPr id="8" name="Picture 7">
            <a:extLst>
              <a:ext uri="{FF2B5EF4-FFF2-40B4-BE49-F238E27FC236}">
                <a16:creationId xmlns:a16="http://schemas.microsoft.com/office/drawing/2014/main" id="{1653802C-2BC9-442A-A710-90343F85CD49}"/>
              </a:ext>
            </a:extLst>
          </p:cNvPr>
          <p:cNvPicPr>
            <a:picLocks noChangeAspect="1"/>
          </p:cNvPicPr>
          <p:nvPr/>
        </p:nvPicPr>
        <p:blipFill>
          <a:blip r:embed="rId5">
            <a:clrChange>
              <a:clrFrom>
                <a:srgbClr val="FFFFFD"/>
              </a:clrFrom>
              <a:clrTo>
                <a:srgbClr val="FFFFFD">
                  <a:alpha val="0"/>
                </a:srgbClr>
              </a:clrTo>
            </a:clrChange>
          </a:blip>
          <a:stretch>
            <a:fillRect/>
          </a:stretch>
        </p:blipFill>
        <p:spPr>
          <a:xfrm>
            <a:off x="8285089" y="196357"/>
            <a:ext cx="609600" cy="609600"/>
          </a:xfrm>
          <a:prstGeom prst="rect">
            <a:avLst/>
          </a:prstGeom>
        </p:spPr>
      </p:pic>
    </p:spTree>
    <p:extLst>
      <p:ext uri="{BB962C8B-B14F-4D97-AF65-F5344CB8AC3E}">
        <p14:creationId xmlns:p14="http://schemas.microsoft.com/office/powerpoint/2010/main" val="844338809"/>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5"/>
          <p:cNvSpPr/>
          <p:nvPr/>
        </p:nvSpPr>
        <p:spPr>
          <a:xfrm>
            <a:off x="670825" y="828500"/>
            <a:ext cx="1231500" cy="1231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txBox="1"/>
          <p:nvPr/>
        </p:nvSpPr>
        <p:spPr>
          <a:xfrm>
            <a:off x="3913119" y="861185"/>
            <a:ext cx="4913972" cy="4062620"/>
          </a:xfrm>
          <a:prstGeom prst="rect">
            <a:avLst/>
          </a:prstGeom>
          <a:noFill/>
          <a:ln>
            <a:noFill/>
          </a:ln>
        </p:spPr>
        <p:txBody>
          <a:bodyPr spcFirstLastPara="1" wrap="square" lIns="91425" tIns="91425" rIns="91425" bIns="91425" anchor="t" anchorCtr="0">
            <a:spAutoFit/>
          </a:bodyPr>
          <a:lstStyle/>
          <a:p>
            <a:pPr lvl="0" algn="l" rtl="0">
              <a:spcBef>
                <a:spcPts val="0"/>
              </a:spcBef>
              <a:spcAft>
                <a:spcPts val="0"/>
              </a:spcAft>
            </a:pPr>
            <a:endParaRPr dirty="0">
              <a:latin typeface="Lato"/>
              <a:ea typeface="Lato"/>
              <a:cs typeface="Lato"/>
              <a:sym typeface="Lato"/>
            </a:endParaRPr>
          </a:p>
          <a:p>
            <a:pPr marL="412750" lvl="0" indent="-285750">
              <a:buSzPts val="1600"/>
              <a:buFont typeface="Wingdings" panose="05000000000000000000" pitchFamily="2" charset="2"/>
              <a:buChar char="q"/>
            </a:pPr>
            <a:r>
              <a:rPr lang="en" dirty="0">
                <a:latin typeface="Book Antiqua"/>
                <a:ea typeface="Book Antiqua"/>
                <a:cs typeface="Book Antiqua"/>
                <a:sym typeface="Book Antiqua"/>
              </a:rPr>
              <a:t>Solidworks is a  Computer Aided Designing (CAD) Software primarily used for 3D modeling and product designs developed by Dassault system</a:t>
            </a:r>
            <a:endParaRPr dirty="0">
              <a:latin typeface="Book Antiqua"/>
              <a:ea typeface="Book Antiqua"/>
              <a:cs typeface="Book Antiqua"/>
              <a:sym typeface="Book Antiqua"/>
            </a:endParaRPr>
          </a:p>
          <a:p>
            <a:pPr marL="457200" lvl="0" algn="l" rtl="0">
              <a:spcBef>
                <a:spcPts val="0"/>
              </a:spcBef>
              <a:spcAft>
                <a:spcPts val="0"/>
              </a:spcAft>
            </a:pPr>
            <a:endParaRPr dirty="0">
              <a:latin typeface="Book Antiqua"/>
              <a:ea typeface="Book Antiqua"/>
              <a:cs typeface="Book Antiqua"/>
              <a:sym typeface="Book Antiqua"/>
            </a:endParaRPr>
          </a:p>
          <a:p>
            <a:pPr marL="412750" lvl="0" indent="-285750" algn="l" rtl="0">
              <a:spcBef>
                <a:spcPts val="0"/>
              </a:spcBef>
              <a:spcAft>
                <a:spcPts val="0"/>
              </a:spcAft>
              <a:buSzPts val="1600"/>
              <a:buFont typeface="Wingdings" panose="05000000000000000000" pitchFamily="2" charset="2"/>
              <a:buChar char="q"/>
            </a:pPr>
            <a:r>
              <a:rPr lang="en" dirty="0">
                <a:latin typeface="Book Antiqua"/>
                <a:ea typeface="Book Antiqua"/>
                <a:cs typeface="Book Antiqua"/>
                <a:sym typeface="Book Antiqua"/>
              </a:rPr>
              <a:t>The first commercial release of SOLIDWORKS was in 1995.The version of 1.0.</a:t>
            </a:r>
            <a:endParaRPr dirty="0">
              <a:latin typeface="Book Antiqua"/>
              <a:ea typeface="Book Antiqua"/>
              <a:cs typeface="Book Antiqua"/>
              <a:sym typeface="Book Antiqua"/>
            </a:endParaRPr>
          </a:p>
          <a:p>
            <a:pPr marL="742950" lvl="0" indent="-285750" algn="just" rtl="0">
              <a:spcBef>
                <a:spcPts val="0"/>
              </a:spcBef>
              <a:spcAft>
                <a:spcPts val="0"/>
              </a:spcAft>
              <a:buFont typeface="Wingdings" panose="05000000000000000000" pitchFamily="2" charset="2"/>
              <a:buChar char="q"/>
            </a:pPr>
            <a:endParaRPr dirty="0">
              <a:latin typeface="Book Antiqua"/>
              <a:ea typeface="Book Antiqua"/>
              <a:cs typeface="Book Antiqua"/>
              <a:sym typeface="Book Antiqua"/>
            </a:endParaRPr>
          </a:p>
          <a:p>
            <a:pPr marL="412750" lvl="0" indent="-285750" algn="just" rtl="0">
              <a:spcBef>
                <a:spcPts val="0"/>
              </a:spcBef>
              <a:spcAft>
                <a:spcPts val="0"/>
              </a:spcAft>
              <a:buSzPts val="1600"/>
              <a:buFont typeface="Wingdings" panose="05000000000000000000" pitchFamily="2" charset="2"/>
              <a:buChar char="q"/>
            </a:pPr>
            <a:r>
              <a:rPr lang="en" dirty="0">
                <a:latin typeface="Book Antiqua"/>
                <a:ea typeface="Book Antiqua"/>
                <a:cs typeface="Book Antiqua"/>
                <a:sym typeface="Book Antiqua"/>
              </a:rPr>
              <a:t>It was founded by Jon Hirschtick and was initially developed by SOLIDWORKS Corporation, which later became a part of Dassault Systemes, a multinational software company.</a:t>
            </a:r>
            <a:endParaRPr dirty="0">
              <a:latin typeface="Book Antiqua"/>
              <a:ea typeface="Book Antiqua"/>
              <a:cs typeface="Book Antiqua"/>
              <a:sym typeface="Book Antiqua"/>
            </a:endParaRPr>
          </a:p>
          <a:p>
            <a:pPr marL="742950" lvl="0" indent="-285750" algn="l" rtl="0">
              <a:spcBef>
                <a:spcPts val="0"/>
              </a:spcBef>
              <a:spcAft>
                <a:spcPts val="0"/>
              </a:spcAft>
              <a:buFont typeface="Wingdings" panose="05000000000000000000" pitchFamily="2" charset="2"/>
              <a:buChar char="q"/>
            </a:pPr>
            <a:endParaRPr dirty="0">
              <a:latin typeface="Book Antiqua"/>
              <a:ea typeface="Book Antiqua"/>
              <a:cs typeface="Book Antiqua"/>
              <a:sym typeface="Book Antiqua"/>
            </a:endParaRPr>
          </a:p>
          <a:p>
            <a:pPr marL="412750" lvl="0" indent="-285750" algn="l" rtl="0">
              <a:spcBef>
                <a:spcPts val="0"/>
              </a:spcBef>
              <a:spcAft>
                <a:spcPts val="0"/>
              </a:spcAft>
              <a:buSzPts val="1600"/>
              <a:buFont typeface="Wingdings" panose="05000000000000000000" pitchFamily="2" charset="2"/>
              <a:buChar char="q"/>
            </a:pPr>
            <a:r>
              <a:rPr lang="en" dirty="0">
                <a:latin typeface="Book Antiqua"/>
                <a:ea typeface="Book Antiqua"/>
                <a:cs typeface="Book Antiqua"/>
                <a:sym typeface="Book Antiqua"/>
              </a:rPr>
              <a:t>Solidworks  is used by engineers, designers, and manufacturers.</a:t>
            </a:r>
            <a:endParaRPr dirty="0">
              <a:latin typeface="Book Antiqua"/>
              <a:ea typeface="Book Antiqua"/>
              <a:cs typeface="Book Antiqua"/>
              <a:sym typeface="Book Antiqua"/>
            </a:endParaRPr>
          </a:p>
          <a:p>
            <a:pPr marL="285750" lvl="0" indent="-285750" algn="l" rtl="0">
              <a:spcBef>
                <a:spcPts val="0"/>
              </a:spcBef>
              <a:spcAft>
                <a:spcPts val="0"/>
              </a:spcAft>
              <a:buFont typeface="Wingdings" panose="05000000000000000000" pitchFamily="2" charset="2"/>
              <a:buChar char="q"/>
            </a:pPr>
            <a:endParaRPr dirty="0">
              <a:latin typeface="Book Antiqua"/>
              <a:ea typeface="Book Antiqua"/>
              <a:cs typeface="Book Antiqua"/>
              <a:sym typeface="Book Antiqua"/>
            </a:endParaRPr>
          </a:p>
          <a:p>
            <a:pPr marL="285750" lvl="0" indent="-285750" algn="l" rtl="0">
              <a:spcBef>
                <a:spcPts val="0"/>
              </a:spcBef>
              <a:spcAft>
                <a:spcPts val="0"/>
              </a:spcAft>
              <a:buFont typeface="Wingdings" panose="05000000000000000000" pitchFamily="2" charset="2"/>
              <a:buChar char="q"/>
            </a:pPr>
            <a:endParaRPr dirty="0">
              <a:latin typeface="Book Antiqua"/>
              <a:ea typeface="Book Antiqua"/>
              <a:cs typeface="Book Antiqua"/>
              <a:sym typeface="Book Antiqua"/>
            </a:endParaRPr>
          </a:p>
          <a:p>
            <a:pPr marL="285750" lvl="0" indent="-285750" algn="l" rtl="0">
              <a:spcBef>
                <a:spcPts val="0"/>
              </a:spcBef>
              <a:spcAft>
                <a:spcPts val="0"/>
              </a:spcAft>
              <a:buFont typeface="Wingdings" panose="05000000000000000000" pitchFamily="2" charset="2"/>
              <a:buChar char="q"/>
            </a:pPr>
            <a:endParaRPr dirty="0">
              <a:latin typeface="Book Antiqua"/>
              <a:ea typeface="Book Antiqua"/>
              <a:cs typeface="Book Antiqua"/>
              <a:sym typeface="Book Antiqua"/>
            </a:endParaRPr>
          </a:p>
        </p:txBody>
      </p:sp>
      <p:pic>
        <p:nvPicPr>
          <p:cNvPr id="3" name="Picture 2">
            <a:extLst>
              <a:ext uri="{FF2B5EF4-FFF2-40B4-BE49-F238E27FC236}">
                <a16:creationId xmlns:a16="http://schemas.microsoft.com/office/drawing/2014/main" id="{BEE088AF-453C-446B-3BFE-1D4316476127}"/>
              </a:ext>
            </a:extLst>
          </p:cNvPr>
          <p:cNvPicPr>
            <a:picLocks noChangeAspect="1"/>
          </p:cNvPicPr>
          <p:nvPr/>
        </p:nvPicPr>
        <p:blipFill>
          <a:blip r:embed="rId3"/>
          <a:stretch>
            <a:fillRect/>
          </a:stretch>
        </p:blipFill>
        <p:spPr>
          <a:xfrm>
            <a:off x="217596" y="1723314"/>
            <a:ext cx="3571631" cy="1600371"/>
          </a:xfrm>
          <a:prstGeom prst="rect">
            <a:avLst/>
          </a:prstGeom>
        </p:spPr>
      </p:pic>
      <p:sp>
        <p:nvSpPr>
          <p:cNvPr id="126" name="Google Shape;126;p15"/>
          <p:cNvSpPr/>
          <p:nvPr/>
        </p:nvSpPr>
        <p:spPr>
          <a:xfrm>
            <a:off x="217596" y="365000"/>
            <a:ext cx="5301300" cy="463500"/>
          </a:xfrm>
          <a:prstGeom prst="roundRect">
            <a:avLst>
              <a:gd name="adj" fmla="val 31273"/>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latin typeface="Book Antiqua"/>
                <a:ea typeface="Book Antiqua"/>
                <a:cs typeface="Book Antiqua"/>
                <a:sym typeface="Book Antiqua"/>
              </a:rPr>
              <a:t>INTRODUCTION OF SOLIDWORKS :</a:t>
            </a:r>
            <a:endParaRPr sz="2000" b="1" dirty="0">
              <a:latin typeface="Book Antiqua"/>
              <a:ea typeface="Book Antiqua"/>
              <a:cs typeface="Book Antiqua"/>
              <a:sym typeface="Book Antiqua"/>
            </a:endParaRPr>
          </a:p>
        </p:txBody>
      </p:sp>
      <p:pic>
        <p:nvPicPr>
          <p:cNvPr id="8" name="Picture 7">
            <a:extLst>
              <a:ext uri="{FF2B5EF4-FFF2-40B4-BE49-F238E27FC236}">
                <a16:creationId xmlns:a16="http://schemas.microsoft.com/office/drawing/2014/main" id="{5AC80A30-8236-4926-BCBA-C371FAB11D27}"/>
              </a:ext>
            </a:extLst>
          </p:cNvPr>
          <p:cNvPicPr>
            <a:picLocks noChangeAspect="1"/>
          </p:cNvPicPr>
          <p:nvPr/>
        </p:nvPicPr>
        <p:blipFill>
          <a:blip r:embed="rId4">
            <a:clrChange>
              <a:clrFrom>
                <a:srgbClr val="FFFFFD"/>
              </a:clrFrom>
              <a:clrTo>
                <a:srgbClr val="FFFFFD">
                  <a:alpha val="0"/>
                </a:srgbClr>
              </a:clrTo>
            </a:clrChange>
          </a:blip>
          <a:stretch>
            <a:fillRect/>
          </a:stretch>
        </p:blipFill>
        <p:spPr>
          <a:xfrm>
            <a:off x="8285089" y="196357"/>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p:nvPr/>
        </p:nvSpPr>
        <p:spPr>
          <a:xfrm>
            <a:off x="668263" y="777771"/>
            <a:ext cx="1231500" cy="1231500"/>
          </a:xfrm>
          <a:prstGeom prst="rect">
            <a:avLst/>
          </a:prstGeom>
          <a:solidFill>
            <a:schemeClr val="l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1600"/>
          </a:p>
        </p:txBody>
      </p:sp>
      <p:sp>
        <p:nvSpPr>
          <p:cNvPr id="152" name="Parallelogram 151">
            <a:extLst>
              <a:ext uri="{FF2B5EF4-FFF2-40B4-BE49-F238E27FC236}">
                <a16:creationId xmlns:a16="http://schemas.microsoft.com/office/drawing/2014/main" id="{D932A923-2865-F822-AC09-B7A47AB73CE9}"/>
              </a:ext>
            </a:extLst>
          </p:cNvPr>
          <p:cNvSpPr/>
          <p:nvPr/>
        </p:nvSpPr>
        <p:spPr>
          <a:xfrm>
            <a:off x="145307" y="881543"/>
            <a:ext cx="2282535" cy="463500"/>
          </a:xfrm>
          <a:prstGeom prst="parallelogram">
            <a:avLst>
              <a:gd name="adj" fmla="val 65132"/>
            </a:avLst>
          </a:prstGeom>
          <a:noFill/>
          <a:ln w="28575" cap="flat" cmpd="sng" algn="ctr">
            <a:solidFill>
              <a:schemeClr val="tx1">
                <a:lumMod val="40000"/>
                <a:lumOff val="60000"/>
              </a:scheme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2"/>
                </a:solidFill>
                <a:effectLst/>
                <a:uLnTx/>
                <a:uFillTx/>
                <a:latin typeface="Libre Baskerville" panose="02000000000000000000" pitchFamily="2" charset="0"/>
                <a:ea typeface="+mn-ea"/>
                <a:cs typeface="+mn-cs"/>
              </a:rPr>
              <a:t>1.PartDesign</a:t>
            </a:r>
          </a:p>
        </p:txBody>
      </p:sp>
      <p:cxnSp>
        <p:nvCxnSpPr>
          <p:cNvPr id="154" name="Straight Arrow Connector 153">
            <a:extLst>
              <a:ext uri="{FF2B5EF4-FFF2-40B4-BE49-F238E27FC236}">
                <a16:creationId xmlns:a16="http://schemas.microsoft.com/office/drawing/2014/main" id="{4272CE58-FD68-B480-E87F-DEE1A5015CA2}"/>
              </a:ext>
            </a:extLst>
          </p:cNvPr>
          <p:cNvCxnSpPr>
            <a:cxnSpLocks/>
          </p:cNvCxnSpPr>
          <p:nvPr/>
        </p:nvCxnSpPr>
        <p:spPr>
          <a:xfrm>
            <a:off x="2312115" y="1145351"/>
            <a:ext cx="1010635" cy="430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8" name="Parallelogram 157">
            <a:extLst>
              <a:ext uri="{FF2B5EF4-FFF2-40B4-BE49-F238E27FC236}">
                <a16:creationId xmlns:a16="http://schemas.microsoft.com/office/drawing/2014/main" id="{8F6785BC-9366-F6FA-09B9-90C0174D6CE7}"/>
              </a:ext>
            </a:extLst>
          </p:cNvPr>
          <p:cNvSpPr/>
          <p:nvPr/>
        </p:nvSpPr>
        <p:spPr>
          <a:xfrm>
            <a:off x="3418004" y="891778"/>
            <a:ext cx="2307990" cy="463500"/>
          </a:xfrm>
          <a:prstGeom prst="parallelogram">
            <a:avLst>
              <a:gd name="adj" fmla="val 103462"/>
            </a:avLst>
          </a:prstGeom>
          <a:noFill/>
          <a:ln w="28575" cap="flat" cmpd="sng" algn="ctr">
            <a:solidFill>
              <a:schemeClr val="tx1">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bg2"/>
                </a:solidFill>
                <a:effectLst/>
                <a:uLnTx/>
                <a:uFillTx/>
                <a:latin typeface="Libre Baskerville" panose="02000000000000000000" pitchFamily="2" charset="0"/>
                <a:ea typeface="+mn-ea"/>
                <a:cs typeface="+mn-cs"/>
              </a:rPr>
              <a:t>2. Assembly </a:t>
            </a:r>
          </a:p>
        </p:txBody>
      </p:sp>
      <p:cxnSp>
        <p:nvCxnSpPr>
          <p:cNvPr id="159" name="Straight Arrow Connector 158">
            <a:extLst>
              <a:ext uri="{FF2B5EF4-FFF2-40B4-BE49-F238E27FC236}">
                <a16:creationId xmlns:a16="http://schemas.microsoft.com/office/drawing/2014/main" id="{EF4BB022-1F2D-95F3-C929-9CAA7C54CFFD}"/>
              </a:ext>
            </a:extLst>
          </p:cNvPr>
          <p:cNvCxnSpPr>
            <a:cxnSpLocks/>
          </p:cNvCxnSpPr>
          <p:nvPr/>
        </p:nvCxnSpPr>
        <p:spPr>
          <a:xfrm>
            <a:off x="5536488" y="1161771"/>
            <a:ext cx="1010635" cy="430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1" name="Parallelogram 160">
            <a:extLst>
              <a:ext uri="{FF2B5EF4-FFF2-40B4-BE49-F238E27FC236}">
                <a16:creationId xmlns:a16="http://schemas.microsoft.com/office/drawing/2014/main" id="{D521B287-12B4-4C6B-9E93-CED5947B96AE}"/>
              </a:ext>
            </a:extLst>
          </p:cNvPr>
          <p:cNvSpPr/>
          <p:nvPr/>
        </p:nvSpPr>
        <p:spPr>
          <a:xfrm>
            <a:off x="6492748" y="986190"/>
            <a:ext cx="2167582" cy="455247"/>
          </a:xfrm>
          <a:prstGeom prst="parallelogram">
            <a:avLst>
              <a:gd name="adj" fmla="val 103462"/>
            </a:avLst>
          </a:prstGeom>
          <a:noFill/>
          <a:ln w="28575">
            <a:solidFill>
              <a:schemeClr val="tx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Libre Baskerville" panose="02000000000000000000" pitchFamily="2" charset="0"/>
              </a:rPr>
              <a:t>3. Surface Modeling</a:t>
            </a:r>
          </a:p>
        </p:txBody>
      </p:sp>
      <p:sp>
        <p:nvSpPr>
          <p:cNvPr id="162" name="Parallelogram 161">
            <a:extLst>
              <a:ext uri="{FF2B5EF4-FFF2-40B4-BE49-F238E27FC236}">
                <a16:creationId xmlns:a16="http://schemas.microsoft.com/office/drawing/2014/main" id="{6A1F5CCE-69A3-66D2-EEDB-E6385CB8F7A8}"/>
              </a:ext>
            </a:extLst>
          </p:cNvPr>
          <p:cNvSpPr/>
          <p:nvPr/>
        </p:nvSpPr>
        <p:spPr>
          <a:xfrm>
            <a:off x="5560536" y="2628584"/>
            <a:ext cx="2539656" cy="354207"/>
          </a:xfrm>
          <a:prstGeom prst="parallelogram">
            <a:avLst>
              <a:gd name="adj" fmla="val 103462"/>
            </a:avLst>
          </a:prstGeom>
          <a:noFill/>
          <a:ln w="28575">
            <a:solidFill>
              <a:schemeClr val="tx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latin typeface="Libre Baskerville" panose="02000000000000000000" pitchFamily="2" charset="0"/>
              </a:rPr>
              <a:t>5. Drafting</a:t>
            </a:r>
          </a:p>
        </p:txBody>
      </p:sp>
      <p:sp>
        <p:nvSpPr>
          <p:cNvPr id="163" name="Parallelogram 162">
            <a:extLst>
              <a:ext uri="{FF2B5EF4-FFF2-40B4-BE49-F238E27FC236}">
                <a16:creationId xmlns:a16="http://schemas.microsoft.com/office/drawing/2014/main" id="{ECE3CAE9-D6F6-2890-B7DD-090E38746468}"/>
              </a:ext>
            </a:extLst>
          </p:cNvPr>
          <p:cNvSpPr/>
          <p:nvPr/>
        </p:nvSpPr>
        <p:spPr>
          <a:xfrm>
            <a:off x="1117200" y="2612235"/>
            <a:ext cx="2389830" cy="354208"/>
          </a:xfrm>
          <a:prstGeom prst="parallelogram">
            <a:avLst>
              <a:gd name="adj" fmla="val 103462"/>
            </a:avLst>
          </a:prstGeom>
          <a:noFill/>
          <a:ln w="28575">
            <a:solidFill>
              <a:schemeClr val="tx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latin typeface="Libre Baskerville" panose="02000000000000000000" pitchFamily="2" charset="0"/>
              </a:rPr>
              <a:t>4.Analysis</a:t>
            </a:r>
          </a:p>
        </p:txBody>
      </p:sp>
      <p:cxnSp>
        <p:nvCxnSpPr>
          <p:cNvPr id="164" name="Straight Arrow Connector 163">
            <a:extLst>
              <a:ext uri="{FF2B5EF4-FFF2-40B4-BE49-F238E27FC236}">
                <a16:creationId xmlns:a16="http://schemas.microsoft.com/office/drawing/2014/main" id="{08FEE220-3521-300A-83D6-C9817BCE7B46}"/>
              </a:ext>
            </a:extLst>
          </p:cNvPr>
          <p:cNvCxnSpPr>
            <a:cxnSpLocks/>
          </p:cNvCxnSpPr>
          <p:nvPr/>
        </p:nvCxnSpPr>
        <p:spPr>
          <a:xfrm>
            <a:off x="4145134" y="2743067"/>
            <a:ext cx="1010635" cy="430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43116F6E-4656-E34D-5AA0-7D90E1F9808D}"/>
              </a:ext>
            </a:extLst>
          </p:cNvPr>
          <p:cNvSpPr/>
          <p:nvPr/>
        </p:nvSpPr>
        <p:spPr>
          <a:xfrm rot="21128740">
            <a:off x="6971179" y="3897526"/>
            <a:ext cx="1194916" cy="1245974"/>
          </a:xfrm>
          <a:prstGeom prst="rect">
            <a:avLst/>
          </a:prstGeom>
          <a:solidFill>
            <a:srgbClr val="E9ED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TextBox 169">
            <a:extLst>
              <a:ext uri="{FF2B5EF4-FFF2-40B4-BE49-F238E27FC236}">
                <a16:creationId xmlns:a16="http://schemas.microsoft.com/office/drawing/2014/main" id="{B72F2E46-794F-8EC2-A49B-FD55700876C7}"/>
              </a:ext>
            </a:extLst>
          </p:cNvPr>
          <p:cNvSpPr txBox="1"/>
          <p:nvPr/>
        </p:nvSpPr>
        <p:spPr>
          <a:xfrm>
            <a:off x="147359" y="1583298"/>
            <a:ext cx="2539656" cy="769441"/>
          </a:xfrm>
          <a:prstGeom prst="rect">
            <a:avLst/>
          </a:prstGeom>
          <a:noFill/>
        </p:spPr>
        <p:txBody>
          <a:bodyPr wrap="square">
            <a:spAutoFit/>
          </a:bodyPr>
          <a:lstStyle/>
          <a:p>
            <a:pPr algn="just"/>
            <a:r>
              <a:rPr lang="en-US" sz="1100" b="0" i="0" dirty="0">
                <a:solidFill>
                  <a:schemeClr val="bg2"/>
                </a:solidFill>
                <a:effectLst/>
                <a:latin typeface="Libre Baskerville" panose="02000000000000000000" pitchFamily="2" charset="0"/>
              </a:rPr>
              <a:t>Part Design is about building up a part from features which are made from sketches which use constraints.</a:t>
            </a:r>
            <a:endParaRPr lang="en-US" sz="1100" dirty="0">
              <a:solidFill>
                <a:schemeClr val="bg2"/>
              </a:solidFill>
              <a:latin typeface="Libre Baskerville" panose="02000000000000000000" pitchFamily="2" charset="0"/>
            </a:endParaRPr>
          </a:p>
        </p:txBody>
      </p:sp>
      <p:sp>
        <p:nvSpPr>
          <p:cNvPr id="172" name="TextBox 171">
            <a:extLst>
              <a:ext uri="{FF2B5EF4-FFF2-40B4-BE49-F238E27FC236}">
                <a16:creationId xmlns:a16="http://schemas.microsoft.com/office/drawing/2014/main" id="{4D25F6CA-04EB-8E91-B396-31EB841BD8D8}"/>
              </a:ext>
            </a:extLst>
          </p:cNvPr>
          <p:cNvSpPr txBox="1"/>
          <p:nvPr/>
        </p:nvSpPr>
        <p:spPr>
          <a:xfrm>
            <a:off x="3026944" y="1608851"/>
            <a:ext cx="3090111" cy="830997"/>
          </a:xfrm>
          <a:prstGeom prst="rect">
            <a:avLst/>
          </a:prstGeom>
          <a:noFill/>
        </p:spPr>
        <p:txBody>
          <a:bodyPr wrap="square">
            <a:spAutoFit/>
          </a:bodyPr>
          <a:lstStyle/>
          <a:p>
            <a:pPr algn="just"/>
            <a:r>
              <a:rPr lang="en-US" sz="1200" b="0" i="0" dirty="0">
                <a:solidFill>
                  <a:schemeClr val="bg2"/>
                </a:solidFill>
                <a:effectLst/>
                <a:latin typeface="Book Antiqua" panose="02040602050305030304" pitchFamily="18" charset="0"/>
              </a:rPr>
              <a:t>An assembly is simply a collection of individual parts that have been arranged in such a way that they represent a finished product.</a:t>
            </a:r>
            <a:endParaRPr lang="en-US" sz="1200" dirty="0">
              <a:solidFill>
                <a:schemeClr val="bg2"/>
              </a:solidFill>
              <a:latin typeface="Book Antiqua" panose="02040602050305030304" pitchFamily="18" charset="0"/>
            </a:endParaRPr>
          </a:p>
        </p:txBody>
      </p:sp>
      <p:sp>
        <p:nvSpPr>
          <p:cNvPr id="174" name="TextBox 173">
            <a:extLst>
              <a:ext uri="{FF2B5EF4-FFF2-40B4-BE49-F238E27FC236}">
                <a16:creationId xmlns:a16="http://schemas.microsoft.com/office/drawing/2014/main" id="{ED29E2A1-3273-39FA-80D2-7C3708AE3E99}"/>
              </a:ext>
            </a:extLst>
          </p:cNvPr>
          <p:cNvSpPr txBox="1"/>
          <p:nvPr/>
        </p:nvSpPr>
        <p:spPr>
          <a:xfrm>
            <a:off x="4923694" y="3208786"/>
            <a:ext cx="3736636" cy="938719"/>
          </a:xfrm>
          <a:prstGeom prst="rect">
            <a:avLst/>
          </a:prstGeom>
          <a:noFill/>
        </p:spPr>
        <p:txBody>
          <a:bodyPr wrap="square">
            <a:spAutoFit/>
          </a:bodyPr>
          <a:lstStyle/>
          <a:p>
            <a:pPr algn="just"/>
            <a:r>
              <a:rPr lang="en-US" sz="1100" dirty="0">
                <a:solidFill>
                  <a:schemeClr val="bg2"/>
                </a:solidFill>
                <a:latin typeface="Libre Baskerville" panose="02000000000000000000" pitchFamily="2" charset="0"/>
              </a:rPr>
              <a:t>D</a:t>
            </a:r>
            <a:r>
              <a:rPr lang="en-US" sz="1100" b="0" i="0" dirty="0">
                <a:solidFill>
                  <a:schemeClr val="bg2"/>
                </a:solidFill>
                <a:effectLst/>
                <a:latin typeface="Libre Baskerville" panose="02000000000000000000" pitchFamily="2" charset="0"/>
              </a:rPr>
              <a:t>rafting refers to the creation of technical drawings and plans using digital tools. Drafting in CAD involves the creation of precise and detailed two-dimensional (2D) or three-dimensional (3D) representations of objects, structures, or designs.</a:t>
            </a:r>
            <a:endParaRPr lang="en-US" sz="1100" dirty="0">
              <a:solidFill>
                <a:schemeClr val="bg2"/>
              </a:solidFill>
              <a:latin typeface="Libre Baskerville" panose="02000000000000000000" pitchFamily="2" charset="0"/>
            </a:endParaRPr>
          </a:p>
        </p:txBody>
      </p:sp>
      <p:sp>
        <p:nvSpPr>
          <p:cNvPr id="176" name="TextBox 175">
            <a:extLst>
              <a:ext uri="{FF2B5EF4-FFF2-40B4-BE49-F238E27FC236}">
                <a16:creationId xmlns:a16="http://schemas.microsoft.com/office/drawing/2014/main" id="{7A6E13A8-5C25-ED1A-5658-47A853D39B27}"/>
              </a:ext>
            </a:extLst>
          </p:cNvPr>
          <p:cNvSpPr txBox="1"/>
          <p:nvPr/>
        </p:nvSpPr>
        <p:spPr>
          <a:xfrm>
            <a:off x="773623" y="3274103"/>
            <a:ext cx="3449365" cy="830997"/>
          </a:xfrm>
          <a:prstGeom prst="rect">
            <a:avLst/>
          </a:prstGeom>
          <a:noFill/>
        </p:spPr>
        <p:txBody>
          <a:bodyPr wrap="square">
            <a:spAutoFit/>
          </a:bodyPr>
          <a:lstStyle/>
          <a:p>
            <a:pPr algn="just"/>
            <a:r>
              <a:rPr lang="en-US" sz="1200" i="0" dirty="0">
                <a:solidFill>
                  <a:schemeClr val="bg2"/>
                </a:solidFill>
                <a:effectLst/>
                <a:latin typeface="Book Antiqua" panose="02040602050305030304" pitchFamily="18" charset="0"/>
                <a:cs typeface="Times New Roman" panose="02020603050405020304" pitchFamily="18" charset="0"/>
              </a:rPr>
              <a:t>Basic analysis often includes visualizing the design and simulating its behavior under specific conditions. This can involve simple animations and simulations.</a:t>
            </a:r>
            <a:endParaRPr lang="en-US" sz="1200" dirty="0">
              <a:solidFill>
                <a:schemeClr val="bg2"/>
              </a:solidFill>
              <a:latin typeface="Book Antiqua" panose="02040602050305030304" pitchFamily="18" charset="0"/>
              <a:cs typeface="Times New Roman" panose="02020603050405020304" pitchFamily="18" charset="0"/>
            </a:endParaRPr>
          </a:p>
        </p:txBody>
      </p:sp>
      <p:sp>
        <p:nvSpPr>
          <p:cNvPr id="178" name="TextBox 177">
            <a:extLst>
              <a:ext uri="{FF2B5EF4-FFF2-40B4-BE49-F238E27FC236}">
                <a16:creationId xmlns:a16="http://schemas.microsoft.com/office/drawing/2014/main" id="{B40707C4-0FB3-A05B-1DAF-13CA053E728B}"/>
              </a:ext>
            </a:extLst>
          </p:cNvPr>
          <p:cNvSpPr txBox="1"/>
          <p:nvPr/>
        </p:nvSpPr>
        <p:spPr>
          <a:xfrm>
            <a:off x="6286776" y="1582257"/>
            <a:ext cx="2838972" cy="830997"/>
          </a:xfrm>
          <a:prstGeom prst="rect">
            <a:avLst/>
          </a:prstGeom>
          <a:noFill/>
        </p:spPr>
        <p:txBody>
          <a:bodyPr wrap="square">
            <a:spAutoFit/>
          </a:bodyPr>
          <a:lstStyle/>
          <a:p>
            <a:r>
              <a:rPr lang="en-US" sz="1200" b="0" i="0" dirty="0">
                <a:solidFill>
                  <a:srgbClr val="2E364E"/>
                </a:solidFill>
                <a:effectLst/>
                <a:latin typeface="Book Antiqua" panose="02040602050305030304" pitchFamily="18" charset="0"/>
              </a:rPr>
              <a:t>Surface modeling is a mathematical method usually provided in computer-aided design applications for displaying solid-appearing objects</a:t>
            </a:r>
            <a:endParaRPr lang="en-US" sz="1200" dirty="0">
              <a:latin typeface="Book Antiqua" panose="02040602050305030304" pitchFamily="18" charset="0"/>
            </a:endParaRPr>
          </a:p>
        </p:txBody>
      </p:sp>
      <p:sp>
        <p:nvSpPr>
          <p:cNvPr id="133" name="Google Shape;133;p16"/>
          <p:cNvSpPr/>
          <p:nvPr/>
        </p:nvSpPr>
        <p:spPr>
          <a:xfrm>
            <a:off x="145307" y="98941"/>
            <a:ext cx="3004293" cy="463500"/>
          </a:xfrm>
          <a:prstGeom prst="roundRect">
            <a:avLst>
              <a:gd name="adj" fmla="val 31273"/>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600" b="1" dirty="0">
                <a:latin typeface="Book Antiqua"/>
                <a:ea typeface="Book Antiqua"/>
                <a:cs typeface="Book Antiqua"/>
                <a:sym typeface="Book Antiqua"/>
              </a:rPr>
              <a:t>Specification of Solidworks :</a:t>
            </a:r>
            <a:endParaRPr sz="1600" b="1" dirty="0">
              <a:latin typeface="Book Antiqua"/>
              <a:ea typeface="Book Antiqua"/>
              <a:cs typeface="Book Antiqua"/>
              <a:sym typeface="Book Antiqua"/>
            </a:endParaRPr>
          </a:p>
        </p:txBody>
      </p:sp>
      <p:pic>
        <p:nvPicPr>
          <p:cNvPr id="21" name="Picture 20">
            <a:extLst>
              <a:ext uri="{FF2B5EF4-FFF2-40B4-BE49-F238E27FC236}">
                <a16:creationId xmlns:a16="http://schemas.microsoft.com/office/drawing/2014/main" id="{935FCF40-D26E-461B-BCC0-39C25674DEAC}"/>
              </a:ext>
            </a:extLst>
          </p:cNvPr>
          <p:cNvPicPr>
            <a:picLocks noChangeAspect="1"/>
          </p:cNvPicPr>
          <p:nvPr/>
        </p:nvPicPr>
        <p:blipFill>
          <a:blip r:embed="rId3">
            <a:clrChange>
              <a:clrFrom>
                <a:srgbClr val="FFFFFD"/>
              </a:clrFrom>
              <a:clrTo>
                <a:srgbClr val="FFFFFD">
                  <a:alpha val="0"/>
                </a:srgbClr>
              </a:clrTo>
            </a:clrChange>
          </a:blip>
          <a:stretch>
            <a:fillRect/>
          </a:stretch>
        </p:blipFill>
        <p:spPr>
          <a:xfrm>
            <a:off x="8285089" y="196357"/>
            <a:ext cx="609600" cy="609600"/>
          </a:xfrm>
          <a:prstGeom prst="rect">
            <a:avLst/>
          </a:prstGeom>
        </p:spPr>
      </p:pic>
    </p:spTree>
    <p:extLst>
      <p:ext uri="{BB962C8B-B14F-4D97-AF65-F5344CB8AC3E}">
        <p14:creationId xmlns:p14="http://schemas.microsoft.com/office/powerpoint/2010/main" val="1108945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p:nvPr/>
        </p:nvSpPr>
        <p:spPr>
          <a:xfrm>
            <a:off x="224975" y="1225277"/>
            <a:ext cx="3815579" cy="2310467"/>
          </a:xfrm>
          <a:prstGeom prst="rect">
            <a:avLst/>
          </a:prstGeom>
          <a:solidFill>
            <a:schemeClr val="lt2"/>
          </a:solidFill>
          <a:ln>
            <a:noFill/>
          </a:ln>
        </p:spPr>
        <p:txBody>
          <a:bodyPr spcFirstLastPara="1" wrap="square" lIns="91425" tIns="91425" rIns="91425" bIns="91425" anchor="ctr" anchorCtr="0">
            <a:noAutofit/>
          </a:bodyPr>
          <a:lstStyle/>
          <a:p>
            <a:pPr lvl="0" algn="just"/>
            <a:r>
              <a:rPr lang="en-US" dirty="0">
                <a:latin typeface="Book Antiqua" panose="02040602050305030304" pitchFamily="18" charset="0"/>
              </a:rPr>
              <a:t>Part designing is the section where u can design specific components of the machine you are making. For example if you are making an engine, then the piston, connecting rod, screws, etc. are the individual parts that u have to design separately in part designing</a:t>
            </a:r>
            <a:endParaRPr dirty="0">
              <a:latin typeface="Book Antiqua" panose="02040602050305030304" pitchFamily="18" charset="0"/>
            </a:endParaRPr>
          </a:p>
        </p:txBody>
      </p:sp>
      <p:sp>
        <p:nvSpPr>
          <p:cNvPr id="133" name="Google Shape;133;p16"/>
          <p:cNvSpPr/>
          <p:nvPr/>
        </p:nvSpPr>
        <p:spPr>
          <a:xfrm>
            <a:off x="418105" y="574207"/>
            <a:ext cx="1836926" cy="463500"/>
          </a:xfrm>
          <a:prstGeom prst="roundRect">
            <a:avLst>
              <a:gd name="adj" fmla="val 31273"/>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600" b="1" dirty="0">
                <a:latin typeface="Book Antiqua"/>
                <a:ea typeface="Book Antiqua"/>
                <a:cs typeface="Book Antiqua"/>
                <a:sym typeface="Book Antiqua"/>
              </a:rPr>
              <a:t>Part Designing :</a:t>
            </a:r>
            <a:endParaRPr sz="1600" b="1" dirty="0">
              <a:latin typeface="Book Antiqua"/>
              <a:ea typeface="Book Antiqua"/>
              <a:cs typeface="Book Antiqua"/>
              <a:sym typeface="Book Antiqua"/>
            </a:endParaRPr>
          </a:p>
        </p:txBody>
      </p:sp>
      <p:pic>
        <p:nvPicPr>
          <p:cNvPr id="13" name="Picture 12">
            <a:extLst>
              <a:ext uri="{FF2B5EF4-FFF2-40B4-BE49-F238E27FC236}">
                <a16:creationId xmlns:a16="http://schemas.microsoft.com/office/drawing/2014/main" id="{50DA0F29-1F09-4F08-AB3F-92760DFEFC69}"/>
              </a:ext>
            </a:extLst>
          </p:cNvPr>
          <p:cNvPicPr>
            <a:picLocks noChangeAspect="1"/>
          </p:cNvPicPr>
          <p:nvPr/>
        </p:nvPicPr>
        <p:blipFill>
          <a:blip r:embed="rId3">
            <a:clrChange>
              <a:clrFrom>
                <a:srgbClr val="FFFFFD"/>
              </a:clrFrom>
              <a:clrTo>
                <a:srgbClr val="FFFFFD">
                  <a:alpha val="0"/>
                </a:srgbClr>
              </a:clrTo>
            </a:clrChange>
          </a:blip>
          <a:stretch>
            <a:fillRect/>
          </a:stretch>
        </p:blipFill>
        <p:spPr>
          <a:xfrm>
            <a:off x="8285089" y="196357"/>
            <a:ext cx="609600" cy="609600"/>
          </a:xfrm>
          <a:prstGeom prst="rect">
            <a:avLst/>
          </a:prstGeom>
        </p:spPr>
      </p:pic>
      <p:pic>
        <p:nvPicPr>
          <p:cNvPr id="4" name="Picture 3">
            <a:extLst>
              <a:ext uri="{FF2B5EF4-FFF2-40B4-BE49-F238E27FC236}">
                <a16:creationId xmlns:a16="http://schemas.microsoft.com/office/drawing/2014/main" id="{8528F4A3-3F97-76BD-7AC1-52356D2F607B}"/>
              </a:ext>
            </a:extLst>
          </p:cNvPr>
          <p:cNvPicPr>
            <a:picLocks noChangeAspect="1"/>
          </p:cNvPicPr>
          <p:nvPr/>
        </p:nvPicPr>
        <p:blipFill>
          <a:blip r:embed="rId4"/>
          <a:stretch>
            <a:fillRect/>
          </a:stretch>
        </p:blipFill>
        <p:spPr>
          <a:xfrm>
            <a:off x="4251255" y="1225277"/>
            <a:ext cx="4338634" cy="307232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442775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996</TotalTime>
  <Words>982</Words>
  <Application>Microsoft Office PowerPoint</Application>
  <PresentationFormat>On-screen Show (16:9)</PresentationFormat>
  <Paragraphs>114</Paragraphs>
  <Slides>20</Slides>
  <Notes>20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Cambria</vt:lpstr>
      <vt:lpstr>Raleway</vt:lpstr>
      <vt:lpstr>Wingdings</vt:lpstr>
      <vt:lpstr>Arial</vt:lpstr>
      <vt:lpstr>Book Antiqua</vt:lpstr>
      <vt:lpstr>Libre Baskerville</vt:lpstr>
      <vt:lpstr>Lato</vt:lpstr>
      <vt:lpstr>Times New Roman</vt:lpstr>
      <vt:lpstr>Streamline</vt:lpstr>
      <vt:lpstr>SolidWorks Essentials Basics to Advanced Techniques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INDUSTRIAL TRENDS IN  SOLIDWORKS</dc:title>
  <dc:creator>satha sivam. C</dc:creator>
  <cp:lastModifiedBy>aaa</cp:lastModifiedBy>
  <cp:revision>20</cp:revision>
  <dcterms:modified xsi:type="dcterms:W3CDTF">2024-02-29T11:32:45Z</dcterms:modified>
</cp:coreProperties>
</file>